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handoutMasterIdLst>
    <p:handoutMasterId r:id="rId26"/>
  </p:handoutMasterIdLst>
  <p:sldIdLst>
    <p:sldId id="256" r:id="rId5"/>
    <p:sldId id="280" r:id="rId6"/>
    <p:sldId id="258" r:id="rId7"/>
    <p:sldId id="304" r:id="rId8"/>
    <p:sldId id="303" r:id="rId9"/>
    <p:sldId id="257" r:id="rId10"/>
    <p:sldId id="282" r:id="rId11"/>
    <p:sldId id="296" r:id="rId12"/>
    <p:sldId id="302" r:id="rId13"/>
    <p:sldId id="301" r:id="rId14"/>
    <p:sldId id="305" r:id="rId15"/>
    <p:sldId id="306" r:id="rId16"/>
    <p:sldId id="307" r:id="rId17"/>
    <p:sldId id="309" r:id="rId18"/>
    <p:sldId id="308" r:id="rId19"/>
    <p:sldId id="297" r:id="rId20"/>
    <p:sldId id="294" r:id="rId21"/>
    <p:sldId id="261" r:id="rId22"/>
    <p:sldId id="262" r:id="rId23"/>
    <p:sldId id="285" r:id="rId2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8" autoAdjust="0"/>
    <p:restoredTop sz="78992" autoAdjust="0"/>
  </p:normalViewPr>
  <p:slideViewPr>
    <p:cSldViewPr snapToGrid="0">
      <p:cViewPr varScale="1">
        <p:scale>
          <a:sx n="54" d="100"/>
          <a:sy n="54" d="100"/>
        </p:scale>
        <p:origin x="88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717A7818-9FD1-4A4A-BBB8-A8F7A885158A}" type="datetimeFigureOut">
              <a:rPr lang="en-US" smtClean="0"/>
              <a:t>3/4/2024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6068347-4327-4298-850E-31E39F309FB1}" type="datetimeFigureOut">
              <a:rPr lang="en-US" smtClean="0"/>
              <a:t>3/4/2024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areas to explore related to EVs.  Our team chose to look at the predictors and classifications of consumers and what determines their attitude about and willingness to purchase an EV.</a:t>
            </a:r>
          </a:p>
        </p:txBody>
      </p:sp>
      <p:sp>
        <p:nvSpPr>
          <p:cNvPr id="4" name="Slide Number Placeholder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364720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PEW data set and why we chose it. </a:t>
            </a:r>
          </a:p>
          <a:p>
            <a:r>
              <a:rPr lang="en-US" dirty="0"/>
              <a:t>Include how we collected data, how we chose what data to use, and the approach we used to achieve our goal of determining the characteristics of the consumers.</a:t>
            </a:r>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389696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question we’re looking to determine is who is most likely to purchase an EV.  We will show data related to each area and explain our conclusions in the upcoming slides.</a:t>
            </a:r>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3919-61D2-2957-A57B-977E488A0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60A46-3E04-BB51-EE71-D8EFA0383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35227-233E-332B-7412-095BD9675BFA}"/>
              </a:ext>
            </a:extLst>
          </p:cNvPr>
          <p:cNvSpPr>
            <a:spLocks noGrp="1"/>
          </p:cNvSpPr>
          <p:nvPr>
            <p:ph type="body" idx="1"/>
          </p:nvPr>
        </p:nvSpPr>
        <p:spPr/>
        <p:txBody>
          <a:bodyPr/>
          <a:lstStyle/>
          <a:p>
            <a:r>
              <a:rPr lang="en-US" dirty="0"/>
              <a:t>What are we looking to learn/accomplish?</a:t>
            </a:r>
          </a:p>
        </p:txBody>
      </p:sp>
      <p:sp>
        <p:nvSpPr>
          <p:cNvPr id="4" name="Slide Number Placeholder 3">
            <a:extLst>
              <a:ext uri="{FF2B5EF4-FFF2-40B4-BE49-F238E27FC236}">
                <a16:creationId xmlns:a16="http://schemas.microsoft.com/office/drawing/2014/main" id="{5AC438D7-3A17-2E51-B32C-D30E8678ACFC}"/>
              </a:ext>
            </a:extLst>
          </p:cNvPr>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3761451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5288-0568-D0B0-F959-D13CE33C6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BBD01-DA8D-7876-0BE6-6186A1927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F7649-0C29-9AB5-BD3F-CF64A996F5A0}"/>
              </a:ext>
            </a:extLst>
          </p:cNvPr>
          <p:cNvSpPr>
            <a:spLocks noGrp="1"/>
          </p:cNvSpPr>
          <p:nvPr>
            <p:ph type="body" idx="1"/>
          </p:nvPr>
        </p:nvSpPr>
        <p:spPr/>
        <p:txBody>
          <a:bodyPr/>
          <a:lstStyle/>
          <a:p>
            <a:r>
              <a:rPr lang="en-US" dirty="0"/>
              <a:t>Discuss the PEW data set and why we chose it. </a:t>
            </a:r>
          </a:p>
          <a:p>
            <a:r>
              <a:rPr lang="en-US" dirty="0"/>
              <a:t>Include how we collected data, how we chose what data to use, and the approach we used to achieve our goal of determining the characteristics of the consumers.</a:t>
            </a:r>
          </a:p>
        </p:txBody>
      </p:sp>
      <p:sp>
        <p:nvSpPr>
          <p:cNvPr id="4" name="Slide Number Placeholder 3">
            <a:extLst>
              <a:ext uri="{FF2B5EF4-FFF2-40B4-BE49-F238E27FC236}">
                <a16:creationId xmlns:a16="http://schemas.microsoft.com/office/drawing/2014/main" id="{47F2854F-82EB-F618-AE0D-921C5B0DE68B}"/>
              </a:ext>
            </a:extLst>
          </p:cNvPr>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341567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 types that we included in our research.</a:t>
            </a:r>
          </a:p>
        </p:txBody>
      </p:sp>
      <p:sp>
        <p:nvSpPr>
          <p:cNvPr id="4" name="Slide Number Placeholder 3"/>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409384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2778169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an overall summary – are the findings what we expected?  </a:t>
            </a:r>
          </a:p>
        </p:txBody>
      </p:sp>
      <p:sp>
        <p:nvSpPr>
          <p:cNvPr id="4" name="Slide Number Placeholder 3"/>
          <p:cNvSpPr>
            <a:spLocks noGrp="1"/>
          </p:cNvSpPr>
          <p:nvPr>
            <p:ph type="sldNum" sz="quarter" idx="5"/>
          </p:nvPr>
        </p:nvSpPr>
        <p:spPr/>
        <p:txBody>
          <a:bodyPr/>
          <a:lstStyle/>
          <a:p>
            <a:fld id="{6922D2F8-28A7-48E8-ADD3-E9583D47D83D}" type="slidenum">
              <a:rPr lang="en-US" smtClean="0"/>
              <a:t>18</a:t>
            </a:fld>
            <a:endParaRPr lang="en-US" dirty="0"/>
          </a:p>
        </p:txBody>
      </p:sp>
    </p:spTree>
    <p:extLst>
      <p:ext uri="{BB962C8B-B14F-4D97-AF65-F5344CB8AC3E}">
        <p14:creationId xmlns:p14="http://schemas.microsoft.com/office/powerpoint/2010/main" val="3328538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that we may use for future projects.</a:t>
            </a:r>
          </a:p>
        </p:txBody>
      </p:sp>
      <p:sp>
        <p:nvSpPr>
          <p:cNvPr id="4" name="Slide Number Placeholder 3"/>
          <p:cNvSpPr>
            <a:spLocks noGrp="1"/>
          </p:cNvSpPr>
          <p:nvPr>
            <p:ph type="sldNum" sz="quarter" idx="5"/>
          </p:nvPr>
        </p:nvSpPr>
        <p:spPr/>
        <p:txBody>
          <a:bodyPr/>
          <a:lstStyle/>
          <a:p>
            <a:fld id="{6922D2F8-28A7-48E8-ADD3-E9583D47D83D}" type="slidenum">
              <a:rPr lang="en-US" smtClean="0"/>
              <a:t>19</a:t>
            </a:fld>
            <a:endParaRPr lang="en-US" dirty="0"/>
          </a:p>
        </p:txBody>
      </p:sp>
    </p:spTree>
    <p:extLst>
      <p:ext uri="{BB962C8B-B14F-4D97-AF65-F5344CB8AC3E}">
        <p14:creationId xmlns:p14="http://schemas.microsoft.com/office/powerpoint/2010/main" val="2011558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326912" y="282178"/>
            <a:ext cx="6641926" cy="2895600"/>
          </a:xfrm>
        </p:spPr>
        <p:txBody>
          <a:bodyPr/>
          <a:lstStyle/>
          <a:p>
            <a:r>
              <a:rPr lang="en-US" sz="3600" b="1" dirty="0">
                <a:solidFill>
                  <a:srgbClr val="569CD6"/>
                </a:solidFill>
                <a:effectLst/>
                <a:latin typeface="Consolas" panose="020B0609020204030204" pitchFamily="49" charset="0"/>
              </a:rPr>
              <a:t>Predictors and Classification of Consumer Decisions and Attitudes Toward Electric Vehicles</a:t>
            </a:r>
            <a:endParaRPr lang="en-US" sz="3600" b="0" dirty="0">
              <a:solidFill>
                <a:srgbClr val="CCCCCC"/>
              </a:solidFill>
              <a:effectLst/>
              <a:latin typeface="Consolas" panose="020B0609020204030204" pitchFamily="49" charset="0"/>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5455" y="3784567"/>
            <a:ext cx="3261417" cy="1397033"/>
          </a:xfrm>
        </p:spPr>
        <p:txBody>
          <a:bodyPr>
            <a:noAutofit/>
          </a:bodyPr>
          <a:lstStyle/>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Bipolar/Lithium Bomb Team</a:t>
            </a:r>
          </a:p>
          <a:p>
            <a:pPr marL="0" marR="0">
              <a:lnSpc>
                <a:spcPct val="107000"/>
              </a:lnSpc>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a.k.a. Ryan Busman, Elaine Kwan, Deb Peters, Nick Watkins</a:t>
            </a:r>
          </a:p>
        </p:txBody>
      </p:sp>
      <p:sp>
        <p:nvSpPr>
          <p:cNvPr id="2" name="Text Placeholder 12">
            <a:extLst>
              <a:ext uri="{FF2B5EF4-FFF2-40B4-BE49-F238E27FC236}">
                <a16:creationId xmlns:a16="http://schemas.microsoft.com/office/drawing/2014/main" id="{3869013F-3008-FC00-3049-6DFC04AB87D8}"/>
              </a:ext>
            </a:extLst>
          </p:cNvPr>
          <p:cNvSpPr txBox="1">
            <a:spLocks/>
          </p:cNvSpPr>
          <p:nvPr/>
        </p:nvSpPr>
        <p:spPr>
          <a:xfrm>
            <a:off x="465455" y="5451811"/>
            <a:ext cx="1820545" cy="67315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March 4, 2024</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B1231-8F1D-0962-EE13-1244EDE7080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8C156DE7-BD8E-6B22-C00D-A17884FA66B0}"/>
              </a:ext>
            </a:extLst>
          </p:cNvPr>
          <p:cNvSpPr>
            <a:spLocks noGrp="1"/>
          </p:cNvSpPr>
          <p:nvPr>
            <p:ph type="title"/>
          </p:nvPr>
        </p:nvSpPr>
        <p:spPr>
          <a:xfrm>
            <a:off x="745299" y="1918447"/>
            <a:ext cx="10022542" cy="1058528"/>
          </a:xfrm>
        </p:spPr>
        <p:txBody>
          <a:bodyPr/>
          <a:lstStyle/>
          <a:p>
            <a:r>
              <a:rPr lang="en-US" dirty="0">
                <a:solidFill>
                  <a:srgbClr val="FF0000"/>
                </a:solidFill>
              </a:rPr>
              <a:t>How likely is someone to purchase an </a:t>
            </a:r>
            <a:r>
              <a:rPr lang="en-US" dirty="0" err="1">
                <a:solidFill>
                  <a:srgbClr val="FF0000"/>
                </a:solidFill>
              </a:rPr>
              <a:t>ev</a:t>
            </a:r>
            <a:r>
              <a:rPr lang="en-US" dirty="0">
                <a:solidFill>
                  <a:srgbClr val="FF0000"/>
                </a:solidFill>
              </a:rPr>
              <a:t> </a:t>
            </a:r>
            <a:br>
              <a:rPr lang="en-US" dirty="0">
                <a:solidFill>
                  <a:srgbClr val="FF0000"/>
                </a:solidFill>
              </a:rPr>
            </a:br>
            <a:r>
              <a:rPr lang="en-US" dirty="0">
                <a:solidFill>
                  <a:srgbClr val="FF0000"/>
                </a:solidFill>
              </a:rPr>
              <a:t>in the future</a:t>
            </a:r>
          </a:p>
        </p:txBody>
      </p:sp>
      <p:sp>
        <p:nvSpPr>
          <p:cNvPr id="2" name="Footer Placeholder 9">
            <a:extLst>
              <a:ext uri="{FF2B5EF4-FFF2-40B4-BE49-F238E27FC236}">
                <a16:creationId xmlns:a16="http://schemas.microsoft.com/office/drawing/2014/main" id="{BDB61233-EC57-E5F8-EBDC-5B4A466BF615}"/>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195B92C3-A279-EEF0-BC91-0054C94B5FC6}"/>
              </a:ext>
            </a:extLst>
          </p:cNvPr>
          <p:cNvSpPr>
            <a:spLocks noGrp="1"/>
          </p:cNvSpPr>
          <p:nvPr>
            <p:ph type="sldNum" sz="quarter" idx="4"/>
          </p:nvPr>
        </p:nvSpPr>
        <p:spPr/>
        <p:txBody>
          <a:bodyPr/>
          <a:lstStyle/>
          <a:p>
            <a:fld id="{8D1FC6F8-0BCD-47E9-9C64-690771D9C143}" type="slidenum">
              <a:rPr lang="en-US" smtClean="0"/>
              <a:pPr/>
              <a:t>10</a:t>
            </a:fld>
            <a:endParaRPr lang="en-US" dirty="0"/>
          </a:p>
        </p:txBody>
      </p:sp>
      <p:sp>
        <p:nvSpPr>
          <p:cNvPr id="5" name="Date Placeholder 34">
            <a:extLst>
              <a:ext uri="{FF2B5EF4-FFF2-40B4-BE49-F238E27FC236}">
                <a16:creationId xmlns:a16="http://schemas.microsoft.com/office/drawing/2014/main" id="{C251D26B-7FAF-B46E-9D5D-AADF1702838D}"/>
              </a:ext>
            </a:extLst>
          </p:cNvPr>
          <p:cNvSpPr>
            <a:spLocks noGrp="1"/>
          </p:cNvSpPr>
          <p:nvPr>
            <p:ph type="dt" sz="half" idx="2"/>
          </p:nvPr>
        </p:nvSpPr>
        <p:spPr/>
        <p:txBody>
          <a:bodyPr/>
          <a:lstStyle/>
          <a:p>
            <a:r>
              <a:rPr lang="en-US" dirty="0"/>
              <a:t>March 4, 2024</a:t>
            </a:r>
          </a:p>
        </p:txBody>
      </p:sp>
      <p:pic>
        <p:nvPicPr>
          <p:cNvPr id="12" name="Picture 11">
            <a:extLst>
              <a:ext uri="{FF2B5EF4-FFF2-40B4-BE49-F238E27FC236}">
                <a16:creationId xmlns:a16="http://schemas.microsoft.com/office/drawing/2014/main" id="{FE40CA30-5FA7-3EAA-F2E3-22D848E991C7}"/>
              </a:ext>
            </a:extLst>
          </p:cNvPr>
          <p:cNvPicPr>
            <a:picLocks noChangeAspect="1"/>
          </p:cNvPicPr>
          <p:nvPr/>
        </p:nvPicPr>
        <p:blipFill>
          <a:blip r:embed="rId2"/>
          <a:stretch>
            <a:fillRect/>
          </a:stretch>
        </p:blipFill>
        <p:spPr>
          <a:xfrm>
            <a:off x="1884117" y="4189611"/>
            <a:ext cx="7744906" cy="1800476"/>
          </a:xfrm>
          <a:prstGeom prst="rect">
            <a:avLst/>
          </a:prstGeom>
        </p:spPr>
      </p:pic>
      <p:sp>
        <p:nvSpPr>
          <p:cNvPr id="15" name="Rectangle 5">
            <a:extLst>
              <a:ext uri="{FF2B5EF4-FFF2-40B4-BE49-F238E27FC236}">
                <a16:creationId xmlns:a16="http://schemas.microsoft.com/office/drawing/2014/main" id="{729F5C8D-3545-F2D4-98B0-60A2043267D4}"/>
              </a:ext>
            </a:extLst>
          </p:cNvPr>
          <p:cNvSpPr>
            <a:spLocks noGrp="1" noChangeArrowheads="1"/>
          </p:cNvSpPr>
          <p:nvPr>
            <p:ph type="body" sz="quarter" idx="22"/>
          </p:nvPr>
        </p:nvSpPr>
        <p:spPr bwMode="auto">
          <a:xfrm>
            <a:off x="878541" y="2993153"/>
            <a:ext cx="98893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The features with the highest correlations with EVCAR108 are EN1_W108 (i.e., developing alternative</a:t>
            </a:r>
            <a:r>
              <a:rPr kumimoji="0" lang="en-US" altLang="en-US" sz="2000" b="0" i="1" u="none" strike="noStrike" cap="none" normalizeH="0" baseline="0" dirty="0">
                <a:ln>
                  <a:noFill/>
                </a:ln>
                <a:effectLst/>
                <a:latin typeface="+mj-lt"/>
                <a:ea typeface="Times New Roman" panose="02020603050405020304" pitchFamily="18" charset="0"/>
                <a:cs typeface="Courier New" panose="02070309020205020404" pitchFamily="49" charset="0"/>
              </a:rPr>
              <a:t> fuels is a priority), EVCAR3_W108 (i.e., favor or oppose phasing out gasoline cars)</a:t>
            </a:r>
            <a:r>
              <a:rPr kumimoji="0" lang="en-US" altLang="en-US" sz="2000" b="0" i="0" u="none" strike="noStrike" cap="none" normalizeH="0" baseline="0" dirty="0">
                <a:ln>
                  <a:noFill/>
                </a:ln>
                <a:effectLst/>
                <a:latin typeface="+mj-lt"/>
              </a:rPr>
              <a:t> .</a:t>
            </a:r>
          </a:p>
        </p:txBody>
      </p:sp>
    </p:spTree>
    <p:extLst>
      <p:ext uri="{BB962C8B-B14F-4D97-AF65-F5344CB8AC3E}">
        <p14:creationId xmlns:p14="http://schemas.microsoft.com/office/powerpoint/2010/main" val="2837869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705FD-A2C7-8044-9711-06E1F4FE732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D17ECBF-6F2F-F275-7A6E-9F682C3A613C}"/>
              </a:ext>
            </a:extLst>
          </p:cNvPr>
          <p:cNvSpPr>
            <a:spLocks noGrp="1"/>
          </p:cNvSpPr>
          <p:nvPr>
            <p:ph type="title"/>
          </p:nvPr>
        </p:nvSpPr>
        <p:spPr>
          <a:xfrm>
            <a:off x="857351" y="1546341"/>
            <a:ext cx="10022542" cy="1058528"/>
          </a:xfrm>
        </p:spPr>
        <p:txBody>
          <a:bodyPr/>
          <a:lstStyle/>
          <a:p>
            <a:r>
              <a:rPr lang="en-US" dirty="0">
                <a:solidFill>
                  <a:srgbClr val="FF0000"/>
                </a:solidFill>
              </a:rPr>
              <a:t>Does someone favor phasing out production of gas car/trucks by 2035</a:t>
            </a:r>
          </a:p>
        </p:txBody>
      </p:sp>
      <p:sp>
        <p:nvSpPr>
          <p:cNvPr id="2" name="Footer Placeholder 9">
            <a:extLst>
              <a:ext uri="{FF2B5EF4-FFF2-40B4-BE49-F238E27FC236}">
                <a16:creationId xmlns:a16="http://schemas.microsoft.com/office/drawing/2014/main" id="{9A7F02AC-CF2B-AE5E-BA01-1DF58F1E165D}"/>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673C68F2-80A1-0D66-2833-E06D333FEC75}"/>
              </a:ext>
            </a:extLst>
          </p:cNvPr>
          <p:cNvSpPr>
            <a:spLocks noGrp="1"/>
          </p:cNvSpPr>
          <p:nvPr>
            <p:ph type="sldNum" sz="quarter" idx="4"/>
          </p:nvPr>
        </p:nvSpPr>
        <p:spPr/>
        <p:txBody>
          <a:bodyPr/>
          <a:lstStyle/>
          <a:p>
            <a:fld id="{8D1FC6F8-0BCD-47E9-9C64-690771D9C143}" type="slidenum">
              <a:rPr lang="en-US" smtClean="0"/>
              <a:pPr/>
              <a:t>11</a:t>
            </a:fld>
            <a:endParaRPr lang="en-US" dirty="0"/>
          </a:p>
        </p:txBody>
      </p:sp>
      <p:sp>
        <p:nvSpPr>
          <p:cNvPr id="5" name="Date Placeholder 34">
            <a:extLst>
              <a:ext uri="{FF2B5EF4-FFF2-40B4-BE49-F238E27FC236}">
                <a16:creationId xmlns:a16="http://schemas.microsoft.com/office/drawing/2014/main" id="{35E18180-FB33-500E-AA7A-F5AF1E7F86A5}"/>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8B5486E7-3221-868D-FC2D-9BA74FBA2AC7}"/>
              </a:ext>
            </a:extLst>
          </p:cNvPr>
          <p:cNvSpPr>
            <a:spLocks noGrp="1" noChangeArrowheads="1"/>
          </p:cNvSpPr>
          <p:nvPr>
            <p:ph type="body" sz="quarter" idx="22"/>
          </p:nvPr>
        </p:nvSpPr>
        <p:spPr bwMode="auto">
          <a:xfrm>
            <a:off x="1023505" y="2401382"/>
            <a:ext cx="917832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ENV2_a_W108 and ENVIR8_e_W108 negatively correlate with EVCAR3_W108. These people tend to be more support of NOT taking action to prevent climate change and offshore exploration for fossil fuels. </a:t>
            </a:r>
            <a:endParaRPr kumimoji="0" lang="en-US" altLang="en-US" sz="2000" b="0" i="0" u="none" strike="noStrike" cap="none" normalizeH="0" baseline="0" dirty="0">
              <a:ln>
                <a:noFill/>
              </a:ln>
              <a:effectLst/>
              <a:latin typeface="+mj-lt"/>
            </a:endParaRPr>
          </a:p>
        </p:txBody>
      </p:sp>
      <p:pic>
        <p:nvPicPr>
          <p:cNvPr id="6" name="Picture 5">
            <a:extLst>
              <a:ext uri="{FF2B5EF4-FFF2-40B4-BE49-F238E27FC236}">
                <a16:creationId xmlns:a16="http://schemas.microsoft.com/office/drawing/2014/main" id="{DD75D681-FA30-5A2E-572A-16A50DC0DFD7}"/>
              </a:ext>
            </a:extLst>
          </p:cNvPr>
          <p:cNvPicPr>
            <a:picLocks noChangeAspect="1"/>
          </p:cNvPicPr>
          <p:nvPr/>
        </p:nvPicPr>
        <p:blipFill>
          <a:blip r:embed="rId2"/>
          <a:stretch>
            <a:fillRect/>
          </a:stretch>
        </p:blipFill>
        <p:spPr>
          <a:xfrm>
            <a:off x="2451129" y="3744833"/>
            <a:ext cx="6834986" cy="2760283"/>
          </a:xfrm>
          <a:prstGeom prst="rect">
            <a:avLst/>
          </a:prstGeom>
        </p:spPr>
      </p:pic>
    </p:spTree>
    <p:extLst>
      <p:ext uri="{BB962C8B-B14F-4D97-AF65-F5344CB8AC3E}">
        <p14:creationId xmlns:p14="http://schemas.microsoft.com/office/powerpoint/2010/main" val="339757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E0B57-3C88-DF6E-9BEF-E1E2C34B35F9}"/>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7C5A52B6-3013-CE16-17C9-771FB6E11277}"/>
              </a:ext>
            </a:extLst>
          </p:cNvPr>
          <p:cNvSpPr>
            <a:spLocks noGrp="1"/>
          </p:cNvSpPr>
          <p:nvPr>
            <p:ph type="title"/>
          </p:nvPr>
        </p:nvSpPr>
        <p:spPr>
          <a:xfrm>
            <a:off x="857351" y="1546341"/>
            <a:ext cx="10022542" cy="1058528"/>
          </a:xfrm>
        </p:spPr>
        <p:txBody>
          <a:bodyPr/>
          <a:lstStyle/>
          <a:p>
            <a:r>
              <a:rPr lang="en-US" dirty="0">
                <a:solidFill>
                  <a:srgbClr val="FF0000"/>
                </a:solidFill>
              </a:rPr>
              <a:t>Those who oppose providing incentives are not likely to buy an EV </a:t>
            </a:r>
          </a:p>
        </p:txBody>
      </p:sp>
      <p:sp>
        <p:nvSpPr>
          <p:cNvPr id="2" name="Footer Placeholder 9">
            <a:extLst>
              <a:ext uri="{FF2B5EF4-FFF2-40B4-BE49-F238E27FC236}">
                <a16:creationId xmlns:a16="http://schemas.microsoft.com/office/drawing/2014/main" id="{2C64D220-2EC1-2640-86FD-7751E53731C0}"/>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38EDD1FB-343C-8D70-12BA-8386D20D2C83}"/>
              </a:ext>
            </a:extLst>
          </p:cNvPr>
          <p:cNvSpPr>
            <a:spLocks noGrp="1"/>
          </p:cNvSpPr>
          <p:nvPr>
            <p:ph type="sldNum" sz="quarter" idx="4"/>
          </p:nvPr>
        </p:nvSpPr>
        <p:spPr/>
        <p:txBody>
          <a:bodyPr/>
          <a:lstStyle/>
          <a:p>
            <a:fld id="{8D1FC6F8-0BCD-47E9-9C64-690771D9C143}" type="slidenum">
              <a:rPr lang="en-US" smtClean="0"/>
              <a:pPr/>
              <a:t>12</a:t>
            </a:fld>
            <a:endParaRPr lang="en-US" dirty="0"/>
          </a:p>
        </p:txBody>
      </p:sp>
      <p:sp>
        <p:nvSpPr>
          <p:cNvPr id="5" name="Date Placeholder 34">
            <a:extLst>
              <a:ext uri="{FF2B5EF4-FFF2-40B4-BE49-F238E27FC236}">
                <a16:creationId xmlns:a16="http://schemas.microsoft.com/office/drawing/2014/main" id="{DF093919-8965-0F54-33FA-262A9587C870}"/>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610A965C-E973-1727-E103-ADCF51FFC4DE}"/>
              </a:ext>
            </a:extLst>
          </p:cNvPr>
          <p:cNvSpPr>
            <a:spLocks noGrp="1" noChangeArrowheads="1"/>
          </p:cNvSpPr>
          <p:nvPr>
            <p:ph type="body" sz="quarter" idx="22"/>
          </p:nvPr>
        </p:nvSpPr>
        <p:spPr bwMode="auto">
          <a:xfrm>
            <a:off x="1023505" y="2401382"/>
            <a:ext cx="962656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incentives favor the phasing out of gas vehicles (i.e., EVCAR3_W108), favor the development of alternative energy sources (EN1_W108), and feel that too little has been done to address climate change (i.e., ENVIR8_e_W108)</a:t>
            </a:r>
            <a:endParaRPr kumimoji="0" lang="en-US" altLang="en-US" sz="2000" b="0" i="0" u="none" strike="noStrike" cap="none" normalizeH="0" baseline="0" dirty="0">
              <a:ln>
                <a:noFill/>
              </a:ln>
              <a:effectLst/>
              <a:latin typeface="+mj-lt"/>
            </a:endParaRPr>
          </a:p>
        </p:txBody>
      </p:sp>
      <p:pic>
        <p:nvPicPr>
          <p:cNvPr id="7" name="Picture 6">
            <a:extLst>
              <a:ext uri="{FF2B5EF4-FFF2-40B4-BE49-F238E27FC236}">
                <a16:creationId xmlns:a16="http://schemas.microsoft.com/office/drawing/2014/main" id="{96482945-66EF-84F8-DEC6-2C04D36447E7}"/>
              </a:ext>
            </a:extLst>
          </p:cNvPr>
          <p:cNvPicPr>
            <a:picLocks noChangeAspect="1"/>
          </p:cNvPicPr>
          <p:nvPr/>
        </p:nvPicPr>
        <p:blipFill>
          <a:blip r:embed="rId2"/>
          <a:stretch>
            <a:fillRect/>
          </a:stretch>
        </p:blipFill>
        <p:spPr>
          <a:xfrm>
            <a:off x="1892997" y="3785664"/>
            <a:ext cx="7401958" cy="2943636"/>
          </a:xfrm>
          <a:prstGeom prst="rect">
            <a:avLst/>
          </a:prstGeom>
        </p:spPr>
      </p:pic>
    </p:spTree>
    <p:extLst>
      <p:ext uri="{BB962C8B-B14F-4D97-AF65-F5344CB8AC3E}">
        <p14:creationId xmlns:p14="http://schemas.microsoft.com/office/powerpoint/2010/main" val="182729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8A7AB-417C-5568-6920-B5159BB765A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234C93A-9BCA-25D3-4546-06BFAB9659A0}"/>
              </a:ext>
            </a:extLst>
          </p:cNvPr>
          <p:cNvSpPr>
            <a:spLocks noGrp="1"/>
          </p:cNvSpPr>
          <p:nvPr>
            <p:ph type="title"/>
          </p:nvPr>
        </p:nvSpPr>
        <p:spPr>
          <a:xfrm>
            <a:off x="672981" y="1454565"/>
            <a:ext cx="10022542" cy="1058528"/>
          </a:xfrm>
        </p:spPr>
        <p:txBody>
          <a:bodyPr/>
          <a:lstStyle/>
          <a:p>
            <a:r>
              <a:rPr lang="en-US" dirty="0">
                <a:solidFill>
                  <a:srgbClr val="FF0000"/>
                </a:solidFill>
              </a:rPr>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79F315E9-9B53-C478-5621-343C0B8ABDD8}"/>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1A8B314B-694C-25C6-C314-A4285BD15CD4}"/>
              </a:ext>
            </a:extLst>
          </p:cNvPr>
          <p:cNvSpPr>
            <a:spLocks noGrp="1"/>
          </p:cNvSpPr>
          <p:nvPr>
            <p:ph type="sldNum" sz="quarter" idx="4"/>
          </p:nvPr>
        </p:nvSpPr>
        <p:spPr/>
        <p:txBody>
          <a:bodyPr/>
          <a:lstStyle/>
          <a:p>
            <a:fld id="{8D1FC6F8-0BCD-47E9-9C64-690771D9C143}" type="slidenum">
              <a:rPr lang="en-US" smtClean="0"/>
              <a:pPr/>
              <a:t>13</a:t>
            </a:fld>
            <a:endParaRPr lang="en-US" dirty="0"/>
          </a:p>
        </p:txBody>
      </p:sp>
      <p:sp>
        <p:nvSpPr>
          <p:cNvPr id="5" name="Date Placeholder 34">
            <a:extLst>
              <a:ext uri="{FF2B5EF4-FFF2-40B4-BE49-F238E27FC236}">
                <a16:creationId xmlns:a16="http://schemas.microsoft.com/office/drawing/2014/main" id="{3A291D12-D45F-DE90-11E5-841D9C8B7E8B}"/>
              </a:ext>
            </a:extLst>
          </p:cNvPr>
          <p:cNvSpPr>
            <a:spLocks noGrp="1"/>
          </p:cNvSpPr>
          <p:nvPr>
            <p:ph type="dt" sz="half" idx="2"/>
          </p:nvPr>
        </p:nvSpPr>
        <p:spPr/>
        <p:txBody>
          <a:bodyPr/>
          <a:lstStyle/>
          <a:p>
            <a:r>
              <a:rPr lang="en-US" dirty="0"/>
              <a:t>March 4, 2024</a:t>
            </a:r>
          </a:p>
        </p:txBody>
      </p:sp>
      <p:pic>
        <p:nvPicPr>
          <p:cNvPr id="6" name="Picture 5">
            <a:extLst>
              <a:ext uri="{FF2B5EF4-FFF2-40B4-BE49-F238E27FC236}">
                <a16:creationId xmlns:a16="http://schemas.microsoft.com/office/drawing/2014/main" id="{259E0651-8DCF-B5E3-20B9-A1F7E9366B0A}"/>
              </a:ext>
            </a:extLst>
          </p:cNvPr>
          <p:cNvPicPr>
            <a:picLocks noChangeAspect="1"/>
          </p:cNvPicPr>
          <p:nvPr/>
        </p:nvPicPr>
        <p:blipFill>
          <a:blip r:embed="rId2"/>
          <a:stretch>
            <a:fillRect/>
          </a:stretch>
        </p:blipFill>
        <p:spPr>
          <a:xfrm>
            <a:off x="1055602" y="3063914"/>
            <a:ext cx="9125495" cy="3006461"/>
          </a:xfrm>
          <a:prstGeom prst="rect">
            <a:avLst/>
          </a:prstGeom>
        </p:spPr>
      </p:pic>
    </p:spTree>
    <p:extLst>
      <p:ext uri="{BB962C8B-B14F-4D97-AF65-F5344CB8AC3E}">
        <p14:creationId xmlns:p14="http://schemas.microsoft.com/office/powerpoint/2010/main" val="63708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AF142-8991-CFF4-1F2F-D2D882FA8B47}"/>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BEC5785E-0B4C-0B99-C200-85C861F3A0F6}"/>
              </a:ext>
            </a:extLst>
          </p:cNvPr>
          <p:cNvSpPr>
            <a:spLocks noGrp="1"/>
          </p:cNvSpPr>
          <p:nvPr>
            <p:ph type="title"/>
          </p:nvPr>
        </p:nvSpPr>
        <p:spPr>
          <a:xfrm>
            <a:off x="672981" y="1454565"/>
            <a:ext cx="10022542" cy="1058528"/>
          </a:xfrm>
        </p:spPr>
        <p:txBody>
          <a:bodyPr/>
          <a:lstStyle/>
          <a:p>
            <a:r>
              <a:rPr lang="en-US" dirty="0">
                <a:solidFill>
                  <a:srgbClr val="FF0000"/>
                </a:solidFill>
              </a:rPr>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2D2E05E0-B732-0ECF-D924-29FFF212D7FF}"/>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A0B0874B-E0F1-9F70-F4BD-6AD6BDBD5866}"/>
              </a:ext>
            </a:extLst>
          </p:cNvPr>
          <p:cNvSpPr>
            <a:spLocks noGrp="1"/>
          </p:cNvSpPr>
          <p:nvPr>
            <p:ph type="sldNum" sz="quarter" idx="4"/>
          </p:nvPr>
        </p:nvSpPr>
        <p:spPr/>
        <p:txBody>
          <a:bodyPr/>
          <a:lstStyle/>
          <a:p>
            <a:fld id="{8D1FC6F8-0BCD-47E9-9C64-690771D9C143}" type="slidenum">
              <a:rPr lang="en-US" smtClean="0"/>
              <a:pPr/>
              <a:t>14</a:t>
            </a:fld>
            <a:endParaRPr lang="en-US" dirty="0"/>
          </a:p>
        </p:txBody>
      </p:sp>
      <p:sp>
        <p:nvSpPr>
          <p:cNvPr id="5" name="Date Placeholder 34">
            <a:extLst>
              <a:ext uri="{FF2B5EF4-FFF2-40B4-BE49-F238E27FC236}">
                <a16:creationId xmlns:a16="http://schemas.microsoft.com/office/drawing/2014/main" id="{D828D077-B5F0-AEAA-5054-18AC1B4E873B}"/>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0E86285C-F0DC-684F-82E2-22A2FCC79026}"/>
              </a:ext>
            </a:extLst>
          </p:cNvPr>
          <p:cNvSpPr>
            <a:spLocks noGrp="1" noChangeArrowheads="1"/>
          </p:cNvSpPr>
          <p:nvPr>
            <p:ph type="body" sz="quarter" idx="22"/>
          </p:nvPr>
        </p:nvSpPr>
        <p:spPr bwMode="auto">
          <a:xfrm>
            <a:off x="749249" y="3180193"/>
            <a:ext cx="1069350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fossil fuel 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T</a:t>
            </a: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end to be more conservative (i.e., F_IDEO)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S</a:t>
            </a: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trongly oppose phasing out the production of new gas/trucks by 2035</a:t>
            </a:r>
            <a:r>
              <a:rPr lang="en-US" altLang="en-US" sz="2000" i="1" dirty="0">
                <a:latin typeface="+mj-lt"/>
                <a:ea typeface="Times New Roman" panose="02020603050405020304" pitchFamily="18" charset="0"/>
                <a:cs typeface="Calibri" panose="020F0502020204030204" pitchFamily="34" charset="0"/>
              </a:rPr>
              <a:t> (i.e., EVCAR3_W108)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Think that the government is doing too much to reduce the effects of climate change (i.e., ENVIR8_e_W108)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Are less likely to buy an EV (EVCAR2_W108). </a:t>
            </a:r>
            <a:endParaRPr kumimoji="0" lang="en-US" altLang="en-US" sz="2000" b="0" i="0" u="none" strike="noStrike" cap="none" normalizeH="0" baseline="0" dirty="0">
              <a:ln>
                <a:noFill/>
              </a:ln>
              <a:effectLst/>
              <a:latin typeface="+mj-lt"/>
            </a:endParaRPr>
          </a:p>
        </p:txBody>
      </p:sp>
    </p:spTree>
    <p:extLst>
      <p:ext uri="{BB962C8B-B14F-4D97-AF65-F5344CB8AC3E}">
        <p14:creationId xmlns:p14="http://schemas.microsoft.com/office/powerpoint/2010/main" val="211995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C99A-2908-DFA3-8536-7E4BD50692A4}"/>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3BE348BE-B5F7-04F1-5894-E68F304FDF10}"/>
              </a:ext>
            </a:extLst>
          </p:cNvPr>
          <p:cNvSpPr>
            <a:spLocks noGrp="1"/>
          </p:cNvSpPr>
          <p:nvPr>
            <p:ph type="title"/>
          </p:nvPr>
        </p:nvSpPr>
        <p:spPr>
          <a:xfrm>
            <a:off x="672981" y="1454565"/>
            <a:ext cx="10022542" cy="1058528"/>
          </a:xfrm>
        </p:spPr>
        <p:txBody>
          <a:bodyPr/>
          <a:lstStyle/>
          <a:p>
            <a:r>
              <a:rPr lang="en-US" dirty="0">
                <a:solidFill>
                  <a:srgbClr val="FF0000"/>
                </a:solidFill>
              </a:rPr>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504A6E08-E31E-DF0B-3743-BA7F87E396D0}"/>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07B10992-CA19-AA7A-DF9F-EDB77F58D0A0}"/>
              </a:ext>
            </a:extLst>
          </p:cNvPr>
          <p:cNvSpPr>
            <a:spLocks noGrp="1"/>
          </p:cNvSpPr>
          <p:nvPr>
            <p:ph type="sldNum" sz="quarter" idx="4"/>
          </p:nvPr>
        </p:nvSpPr>
        <p:spPr/>
        <p:txBody>
          <a:bodyPr/>
          <a:lstStyle/>
          <a:p>
            <a:fld id="{8D1FC6F8-0BCD-47E9-9C64-690771D9C143}" type="slidenum">
              <a:rPr lang="en-US" smtClean="0"/>
              <a:pPr/>
              <a:t>15</a:t>
            </a:fld>
            <a:endParaRPr lang="en-US" dirty="0"/>
          </a:p>
        </p:txBody>
      </p:sp>
      <p:sp>
        <p:nvSpPr>
          <p:cNvPr id="5" name="Date Placeholder 34">
            <a:extLst>
              <a:ext uri="{FF2B5EF4-FFF2-40B4-BE49-F238E27FC236}">
                <a16:creationId xmlns:a16="http://schemas.microsoft.com/office/drawing/2014/main" id="{B0983358-A0E6-FCD0-6FE7-ACA8F3954EDA}"/>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8B4EC85B-3F3C-48F2-E9CB-3BD575404BF6}"/>
              </a:ext>
            </a:extLst>
          </p:cNvPr>
          <p:cNvSpPr>
            <a:spLocks noGrp="1" noChangeArrowheads="1"/>
          </p:cNvSpPr>
          <p:nvPr>
            <p:ph type="body" sz="quarter" idx="22"/>
          </p:nvPr>
        </p:nvSpPr>
        <p:spPr bwMode="auto">
          <a:xfrm>
            <a:off x="672981" y="2743443"/>
            <a:ext cx="1069350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clean energy 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T</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end to be less conservative/more liberal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Are</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 slightly more likely to buy an EV</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eel that the government is not doing enough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S</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upport the phasing out of gasoline vehicles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Don't support offshore drilling (ENV2_a_W108)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eel the government is doing too little to protect air quality (ENVIR8_a_W108)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Think t</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hat incentives should be provided for EVs (CCPOLICY_e_W108)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Feel</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 that people should wear masks around others when indoors (i.e., RSTCWRK_a_W108)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W</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 should limit activities to protect others from COVID (i.e., RSTCWRK_e_W108)</a:t>
            </a:r>
          </a:p>
        </p:txBody>
      </p:sp>
    </p:spTree>
    <p:extLst>
      <p:ext uri="{BB962C8B-B14F-4D97-AF65-F5344CB8AC3E}">
        <p14:creationId xmlns:p14="http://schemas.microsoft.com/office/powerpoint/2010/main" val="2039429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3456-17AF-DAC7-EBB0-E1DFAD4EC836}"/>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BAC732F-F60A-162F-DF1C-FEE0B4B49960}"/>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1D02A2CA-4346-84CA-9C49-F3A266C33F8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2" name="Footer Placeholder 9">
            <a:extLst>
              <a:ext uri="{FF2B5EF4-FFF2-40B4-BE49-F238E27FC236}">
                <a16:creationId xmlns:a16="http://schemas.microsoft.com/office/drawing/2014/main" id="{33427E57-F372-3AEE-ED56-8342B585D2B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F3A882F8-FDE1-E46D-F900-BBDB314EBBE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10DF6F6B-59DB-055E-77C1-E3A9AA34CCA4}"/>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3057037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6083855" cy="874762"/>
          </a:xfrm>
        </p:spPr>
        <p:txBody>
          <a:bodyPr/>
          <a:lstStyle/>
          <a:p>
            <a:r>
              <a:rPr lang="en-US" dirty="0">
                <a:solidFill>
                  <a:srgbClr val="FF0000"/>
                </a:solidFill>
              </a:rPr>
              <a:t>TBD</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2" name="Footer Placeholder 9">
            <a:extLst>
              <a:ext uri="{FF2B5EF4-FFF2-40B4-BE49-F238E27FC236}">
                <a16:creationId xmlns:a16="http://schemas.microsoft.com/office/drawing/2014/main" id="{14002A6A-2B52-8F20-54C4-AC65295140F1}"/>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1FA58B6F-E7C4-E057-2EFA-A2AF188748C0}"/>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4" name="Text Placeholder 38">
            <a:extLst>
              <a:ext uri="{FF2B5EF4-FFF2-40B4-BE49-F238E27FC236}">
                <a16:creationId xmlns:a16="http://schemas.microsoft.com/office/drawing/2014/main" id="{E6C4C0D1-C300-E85B-F5BF-F2F9599F0CD0}"/>
              </a:ext>
            </a:extLst>
          </p:cNvPr>
          <p:cNvSpPr txBox="1">
            <a:spLocks/>
          </p:cNvSpPr>
          <p:nvPr/>
        </p:nvSpPr>
        <p:spPr>
          <a:xfrm>
            <a:off x="3027856" y="1427870"/>
            <a:ext cx="8815802" cy="4633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0" dirty="0">
                <a:solidFill>
                  <a:schemeClr val="bg1"/>
                </a:solidFill>
                <a:effectLst/>
                <a:latin typeface="Helvetica" panose="020B0604020202020204" pitchFamily="34" charset="0"/>
              </a:rPr>
              <a:t>XXX</a:t>
            </a:r>
          </a:p>
          <a:p>
            <a:pPr marL="0" indent="0">
              <a:buNone/>
            </a:pPr>
            <a:r>
              <a:rPr lang="en-US" dirty="0">
                <a:solidFill>
                  <a:schemeClr val="bg1"/>
                </a:solidFill>
                <a:latin typeface="Helvetica" panose="020B0604020202020204" pitchFamily="34" charset="0"/>
              </a:rPr>
              <a:t>Lorem ipsum</a:t>
            </a:r>
            <a:endParaRPr lang="en-ZA" dirty="0">
              <a:solidFill>
                <a:schemeClr val="bg1"/>
              </a:solidFill>
            </a:endParaRPr>
          </a:p>
        </p:txBody>
      </p:sp>
    </p:spTree>
    <p:extLst>
      <p:ext uri="{BB962C8B-B14F-4D97-AF65-F5344CB8AC3E}">
        <p14:creationId xmlns:p14="http://schemas.microsoft.com/office/powerpoint/2010/main" val="3682290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5679441" y="1259911"/>
            <a:ext cx="5839578" cy="492302"/>
          </a:xfrm>
        </p:spPr>
        <p:txBody>
          <a:bodyPr/>
          <a:lstStyle/>
          <a:p>
            <a:r>
              <a:rPr lang="en-US" dirty="0">
                <a:solidFill>
                  <a:srgbClr val="FF0000"/>
                </a:solidFill>
              </a:rPr>
              <a:t>Summary of Findings from the data</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14"/>
          </p:nvPr>
        </p:nvSpPr>
        <p:spPr>
          <a:xfrm>
            <a:off x="2921559" y="2248124"/>
            <a:ext cx="8597460" cy="4333192"/>
          </a:xfrm>
        </p:spPr>
        <p:txBody>
          <a:bodyPr/>
          <a:lstStyle/>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p:txBody>
          <a:bodyPr/>
          <a:lstStyle/>
          <a:p>
            <a:fld id="{8D1FC6F8-0BCD-47E9-9C64-690771D9C143}" type="slidenum">
              <a:rPr lang="en-US" smtClean="0"/>
              <a:pPr/>
              <a:t>18</a:t>
            </a:fld>
            <a:endParaRPr lang="en-US" dirty="0"/>
          </a:p>
        </p:txBody>
      </p:sp>
      <p:pic>
        <p:nvPicPr>
          <p:cNvPr id="2" name="Picture 1">
            <a:extLst>
              <a:ext uri="{FF2B5EF4-FFF2-40B4-BE49-F238E27FC236}">
                <a16:creationId xmlns:a16="http://schemas.microsoft.com/office/drawing/2014/main" id="{B5D6B969-2907-763D-A740-2F49D575CF3B}"/>
              </a:ext>
            </a:extLst>
          </p:cNvPr>
          <p:cNvPicPr>
            <a:picLocks noChangeAspect="1"/>
          </p:cNvPicPr>
          <p:nvPr/>
        </p:nvPicPr>
        <p:blipFill>
          <a:blip r:embed="rId3"/>
          <a:stretch>
            <a:fillRect/>
          </a:stretch>
        </p:blipFill>
        <p:spPr>
          <a:xfrm>
            <a:off x="11693042" y="556348"/>
            <a:ext cx="371888" cy="637696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4B1F392-383A-13E0-9217-91DF27F3E845}"/>
              </a:ext>
            </a:extLst>
          </p:cNvPr>
          <p:cNvPicPr>
            <a:picLocks noChangeAspect="1"/>
          </p:cNvPicPr>
          <p:nvPr/>
        </p:nvPicPr>
        <p:blipFill>
          <a:blip r:embed="rId3">
            <a:alphaModFix amt="25000"/>
          </a:blip>
          <a:stretch>
            <a:fillRect/>
          </a:stretch>
        </p:blipFill>
        <p:spPr>
          <a:xfrm>
            <a:off x="3184088" y="1554668"/>
            <a:ext cx="8073003" cy="4580319"/>
          </a:xfrm>
          <a:prstGeom prst="rect">
            <a:avLst/>
          </a:prstGeom>
        </p:spPr>
      </p:pic>
      <p:sp>
        <p:nvSpPr>
          <p:cNvPr id="7" name="Date Placeholder 34">
            <a:extLst>
              <a:ext uri="{FF2B5EF4-FFF2-40B4-BE49-F238E27FC236}">
                <a16:creationId xmlns:a16="http://schemas.microsoft.com/office/drawing/2014/main" id="{ABD88F1C-42E5-EE18-BEF0-DDA341815C5D}"/>
              </a:ext>
            </a:extLst>
          </p:cNvPr>
          <p:cNvSpPr txBox="1">
            <a:spLocks/>
          </p:cNvSpPr>
          <p:nvPr/>
        </p:nvSpPr>
        <p:spPr>
          <a:xfrm rot="5400000">
            <a:off x="10595991" y="5074920"/>
            <a:ext cx="264766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March 4, 2024</a:t>
            </a:r>
          </a:p>
        </p:txBody>
      </p:sp>
      <p:sp>
        <p:nvSpPr>
          <p:cNvPr id="11" name="Title 10">
            <a:extLst>
              <a:ext uri="{FF2B5EF4-FFF2-40B4-BE49-F238E27FC236}">
                <a16:creationId xmlns:a16="http://schemas.microsoft.com/office/drawing/2014/main" id="{53C2651E-328B-1D22-8361-1E7DC049DA78}"/>
              </a:ext>
            </a:extLst>
          </p:cNvPr>
          <p:cNvSpPr>
            <a:spLocks noGrp="1"/>
          </p:cNvSpPr>
          <p:nvPr>
            <p:ph type="title"/>
          </p:nvPr>
        </p:nvSpPr>
        <p:spPr>
          <a:xfrm>
            <a:off x="4196217" y="690802"/>
            <a:ext cx="7060873" cy="456846"/>
          </a:xfrm>
        </p:spPr>
        <p:txBody>
          <a:bodyPr/>
          <a:lstStyle/>
          <a:p>
            <a:r>
              <a:rPr lang="en-US" dirty="0">
                <a:solidFill>
                  <a:srgbClr val="FF0000"/>
                </a:solidFill>
              </a:rPr>
              <a:t>Future considerations???</a:t>
            </a:r>
          </a:p>
        </p:txBody>
      </p:sp>
      <p:sp>
        <p:nvSpPr>
          <p:cNvPr id="12" name="Text Placeholder 11">
            <a:extLst>
              <a:ext uri="{FF2B5EF4-FFF2-40B4-BE49-F238E27FC236}">
                <a16:creationId xmlns:a16="http://schemas.microsoft.com/office/drawing/2014/main" id="{62C27C36-00BA-036D-2890-3C30FC8A3C5F}"/>
              </a:ext>
            </a:extLst>
          </p:cNvPr>
          <p:cNvSpPr>
            <a:spLocks noGrp="1"/>
          </p:cNvSpPr>
          <p:nvPr>
            <p:ph type="body" sz="quarter" idx="12"/>
          </p:nvPr>
        </p:nvSpPr>
        <p:spPr>
          <a:xfrm>
            <a:off x="6091676" y="1491021"/>
            <a:ext cx="3008631" cy="348162"/>
          </a:xfrm>
        </p:spPr>
        <p:txBody>
          <a:bodyPr/>
          <a:lstStyle/>
          <a:p>
            <a:r>
              <a:rPr lang="en-US" dirty="0"/>
              <a:t>US vs Global Market</a:t>
            </a:r>
          </a:p>
        </p:txBody>
      </p:sp>
      <p:sp>
        <p:nvSpPr>
          <p:cNvPr id="13" name="Text Placeholder 12">
            <a:extLst>
              <a:ext uri="{FF2B5EF4-FFF2-40B4-BE49-F238E27FC236}">
                <a16:creationId xmlns:a16="http://schemas.microsoft.com/office/drawing/2014/main" id="{9036A358-99D4-574D-C88A-B84182B0231E}"/>
              </a:ext>
            </a:extLst>
          </p:cNvPr>
          <p:cNvSpPr>
            <a:spLocks noGrp="1"/>
          </p:cNvSpPr>
          <p:nvPr>
            <p:ph type="body" sz="quarter" idx="13"/>
          </p:nvPr>
        </p:nvSpPr>
        <p:spPr>
          <a:xfrm>
            <a:off x="6091676" y="1784330"/>
            <a:ext cx="3008630" cy="636682"/>
          </a:xfrm>
        </p:spPr>
        <p:txBody>
          <a:bodyPr/>
          <a:lstStyle/>
          <a:p>
            <a:r>
              <a:rPr lang="en-US" dirty="0"/>
              <a:t>Alignment in the markets</a:t>
            </a:r>
          </a:p>
        </p:txBody>
      </p:sp>
      <p:sp>
        <p:nvSpPr>
          <p:cNvPr id="15" name="Text Placeholder 14">
            <a:extLst>
              <a:ext uri="{FF2B5EF4-FFF2-40B4-BE49-F238E27FC236}">
                <a16:creationId xmlns:a16="http://schemas.microsoft.com/office/drawing/2014/main" id="{738FFFAE-3069-4A37-6F36-0E633AEED73A}"/>
              </a:ext>
            </a:extLst>
          </p:cNvPr>
          <p:cNvSpPr>
            <a:spLocks noGrp="1"/>
          </p:cNvSpPr>
          <p:nvPr>
            <p:ph type="body" sz="quarter" idx="21"/>
          </p:nvPr>
        </p:nvSpPr>
        <p:spPr>
          <a:xfrm>
            <a:off x="9573926" y="5150143"/>
            <a:ext cx="3008631" cy="348162"/>
          </a:xfrm>
        </p:spPr>
        <p:txBody>
          <a:bodyPr/>
          <a:lstStyle/>
          <a:p>
            <a:r>
              <a:rPr lang="en-US" dirty="0"/>
              <a:t>Hidden Costs</a:t>
            </a:r>
          </a:p>
        </p:txBody>
      </p:sp>
      <p:sp>
        <p:nvSpPr>
          <p:cNvPr id="14" name="Text Placeholder 13">
            <a:extLst>
              <a:ext uri="{FF2B5EF4-FFF2-40B4-BE49-F238E27FC236}">
                <a16:creationId xmlns:a16="http://schemas.microsoft.com/office/drawing/2014/main" id="{9AAA99CE-A514-6449-BE50-3BD15865490B}"/>
              </a:ext>
            </a:extLst>
          </p:cNvPr>
          <p:cNvSpPr>
            <a:spLocks noGrp="1"/>
          </p:cNvSpPr>
          <p:nvPr>
            <p:ph type="body" sz="quarter" idx="20"/>
          </p:nvPr>
        </p:nvSpPr>
        <p:spPr>
          <a:xfrm>
            <a:off x="9573926" y="5498305"/>
            <a:ext cx="2078835" cy="636682"/>
          </a:xfrm>
        </p:spPr>
        <p:txBody>
          <a:bodyPr/>
          <a:lstStyle/>
          <a:p>
            <a:r>
              <a:rPr lang="en-US" dirty="0"/>
              <a:t>What costs are incurred after purchase?</a:t>
            </a:r>
          </a:p>
        </p:txBody>
      </p:sp>
      <p:sp>
        <p:nvSpPr>
          <p:cNvPr id="17" name="Text Placeholder 16">
            <a:extLst>
              <a:ext uri="{FF2B5EF4-FFF2-40B4-BE49-F238E27FC236}">
                <a16:creationId xmlns:a16="http://schemas.microsoft.com/office/drawing/2014/main" id="{B76D3940-1985-577E-CAAF-C598E1B80FCF}"/>
              </a:ext>
            </a:extLst>
          </p:cNvPr>
          <p:cNvSpPr>
            <a:spLocks noGrp="1"/>
          </p:cNvSpPr>
          <p:nvPr>
            <p:ph type="body" sz="quarter" idx="23"/>
          </p:nvPr>
        </p:nvSpPr>
        <p:spPr>
          <a:xfrm>
            <a:off x="3416824" y="4839403"/>
            <a:ext cx="3008631" cy="348162"/>
          </a:xfrm>
        </p:spPr>
        <p:txBody>
          <a:bodyPr/>
          <a:lstStyle/>
          <a:p>
            <a:r>
              <a:rPr lang="en-US" dirty="0"/>
              <a:t>Infrastructure Support</a:t>
            </a:r>
          </a:p>
        </p:txBody>
      </p:sp>
      <p:sp>
        <p:nvSpPr>
          <p:cNvPr id="16" name="Text Placeholder 15">
            <a:extLst>
              <a:ext uri="{FF2B5EF4-FFF2-40B4-BE49-F238E27FC236}">
                <a16:creationId xmlns:a16="http://schemas.microsoft.com/office/drawing/2014/main" id="{774D231C-2655-5441-2CC1-77BB6A8609CB}"/>
              </a:ext>
            </a:extLst>
          </p:cNvPr>
          <p:cNvSpPr>
            <a:spLocks noGrp="1"/>
          </p:cNvSpPr>
          <p:nvPr>
            <p:ph type="body" sz="quarter" idx="22"/>
          </p:nvPr>
        </p:nvSpPr>
        <p:spPr>
          <a:xfrm>
            <a:off x="3416824" y="5187565"/>
            <a:ext cx="3008630" cy="636682"/>
          </a:xfrm>
        </p:spPr>
        <p:txBody>
          <a:bodyPr/>
          <a:lstStyle/>
          <a:p>
            <a:r>
              <a:rPr lang="en-US" dirty="0"/>
              <a:t>Can our current grid support the number of EVs projected?</a:t>
            </a:r>
          </a:p>
        </p:txBody>
      </p:sp>
      <p:sp>
        <p:nvSpPr>
          <p:cNvPr id="19" name="Text Placeholder 18">
            <a:extLst>
              <a:ext uri="{FF2B5EF4-FFF2-40B4-BE49-F238E27FC236}">
                <a16:creationId xmlns:a16="http://schemas.microsoft.com/office/drawing/2014/main" id="{BA160CC4-20D1-C05F-94DE-F8D4BF358D68}"/>
              </a:ext>
            </a:extLst>
          </p:cNvPr>
          <p:cNvSpPr>
            <a:spLocks noGrp="1"/>
          </p:cNvSpPr>
          <p:nvPr>
            <p:ph type="body" sz="quarter" idx="25"/>
          </p:nvPr>
        </p:nvSpPr>
        <p:spPr>
          <a:xfrm>
            <a:off x="2057651" y="2801908"/>
            <a:ext cx="3008631" cy="348162"/>
          </a:xfrm>
        </p:spPr>
        <p:txBody>
          <a:bodyPr/>
          <a:lstStyle/>
          <a:p>
            <a:r>
              <a:rPr lang="en-US" dirty="0"/>
              <a:t>What is the True Cost</a:t>
            </a:r>
          </a:p>
        </p:txBody>
      </p:sp>
      <p:sp>
        <p:nvSpPr>
          <p:cNvPr id="18" name="Text Placeholder 17">
            <a:extLst>
              <a:ext uri="{FF2B5EF4-FFF2-40B4-BE49-F238E27FC236}">
                <a16:creationId xmlns:a16="http://schemas.microsoft.com/office/drawing/2014/main" id="{8CE0196B-9CFF-945A-6EFC-5801D0FB6D9E}"/>
              </a:ext>
            </a:extLst>
          </p:cNvPr>
          <p:cNvSpPr>
            <a:spLocks noGrp="1"/>
          </p:cNvSpPr>
          <p:nvPr>
            <p:ph type="body" sz="quarter" idx="24"/>
          </p:nvPr>
        </p:nvSpPr>
        <p:spPr>
          <a:xfrm>
            <a:off x="2057651" y="3179950"/>
            <a:ext cx="2437071" cy="719121"/>
          </a:xfrm>
        </p:spPr>
        <p:txBody>
          <a:bodyPr/>
          <a:lstStyle/>
          <a:p>
            <a:r>
              <a:rPr lang="en-US" dirty="0"/>
              <a:t>Economics of Use, e.g., End of Life/Battery Disposal</a:t>
            </a:r>
          </a:p>
        </p:txBody>
      </p:sp>
      <p:sp>
        <p:nvSpPr>
          <p:cNvPr id="26" name="Text Placeholder 14">
            <a:extLst>
              <a:ext uri="{FF2B5EF4-FFF2-40B4-BE49-F238E27FC236}">
                <a16:creationId xmlns:a16="http://schemas.microsoft.com/office/drawing/2014/main" id="{09A05F33-02E4-AE80-8D74-EE98623A36D6}"/>
              </a:ext>
            </a:extLst>
          </p:cNvPr>
          <p:cNvSpPr txBox="1">
            <a:spLocks/>
          </p:cNvSpPr>
          <p:nvPr/>
        </p:nvSpPr>
        <p:spPr>
          <a:xfrm>
            <a:off x="8999263" y="2360826"/>
            <a:ext cx="3008631" cy="348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Environmental Impact</a:t>
            </a:r>
          </a:p>
        </p:txBody>
      </p:sp>
      <p:sp>
        <p:nvSpPr>
          <p:cNvPr id="27" name="Text Placeholder 13">
            <a:extLst>
              <a:ext uri="{FF2B5EF4-FFF2-40B4-BE49-F238E27FC236}">
                <a16:creationId xmlns:a16="http://schemas.microsoft.com/office/drawing/2014/main" id="{381800E7-4176-C7F2-A2F7-621BF3AFEB41}"/>
              </a:ext>
            </a:extLst>
          </p:cNvPr>
          <p:cNvSpPr txBox="1">
            <a:spLocks/>
          </p:cNvSpPr>
          <p:nvPr/>
        </p:nvSpPr>
        <p:spPr>
          <a:xfrm>
            <a:off x="8999263" y="2648802"/>
            <a:ext cx="2078835"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Blood batteries – Lithium Mines, etc.</a:t>
            </a:r>
          </a:p>
        </p:txBody>
      </p:sp>
      <p:sp>
        <p:nvSpPr>
          <p:cNvPr id="2" name="Footer Placeholder 9">
            <a:extLst>
              <a:ext uri="{FF2B5EF4-FFF2-40B4-BE49-F238E27FC236}">
                <a16:creationId xmlns:a16="http://schemas.microsoft.com/office/drawing/2014/main" id="{B0B2643D-CFE6-78BF-3F2B-B5E0AF27FA05}"/>
              </a:ext>
            </a:extLst>
          </p:cNvPr>
          <p:cNvSpPr>
            <a:spLocks noGrp="1"/>
          </p:cNvSpPr>
          <p:nvPr>
            <p:ph type="ftr" sz="quarter" idx="3"/>
          </p:nvPr>
        </p:nvSpPr>
        <p:spPr>
          <a:xfrm rot="5400000">
            <a:off x="10436805" y="1476095"/>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7BB445E5-B9C6-025E-733A-1141EEA720D9}"/>
              </a:ext>
            </a:extLst>
          </p:cNvPr>
          <p:cNvSpPr>
            <a:spLocks noGrp="1"/>
          </p:cNvSpPr>
          <p:nvPr>
            <p:ph type="dt" sz="half" idx="2"/>
          </p:nvPr>
        </p:nvSpPr>
        <p:spPr>
          <a:xfrm rot="5400000">
            <a:off x="10494946" y="5146114"/>
            <a:ext cx="2647667" cy="365125"/>
          </a:xfrm>
        </p:spPr>
        <p:txBody>
          <a:bodyPr/>
          <a:lstStyle/>
          <a:p>
            <a:r>
              <a:rPr lang="en-US" dirty="0"/>
              <a:t>March 4, 2024</a:t>
            </a:r>
          </a:p>
        </p:txBody>
      </p:sp>
    </p:spTree>
    <p:extLst>
      <p:ext uri="{BB962C8B-B14F-4D97-AF65-F5344CB8AC3E}">
        <p14:creationId xmlns:p14="http://schemas.microsoft.com/office/powerpoint/2010/main" val="3716496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839898" y="1135530"/>
            <a:ext cx="6779076" cy="910415"/>
          </a:xfrm>
        </p:spPr>
        <p:txBody>
          <a:bodyPr/>
          <a:lstStyle/>
          <a:p>
            <a:r>
              <a:rPr lang="en-US" sz="2800" b="1" dirty="0">
                <a:solidFill>
                  <a:srgbClr val="FF0000"/>
                </a:solidFill>
                <a:latin typeface="Roboto"/>
                <a:ea typeface="Roboto"/>
                <a:cs typeface="Roboto"/>
                <a:sym typeface="Roboto"/>
              </a:rPr>
              <a:t>Notes for presentation</a:t>
            </a:r>
            <a:endParaRPr lang="en-US" dirty="0">
              <a:solidFill>
                <a:srgbClr val="FF0000"/>
              </a:solidFill>
            </a:endParaRPr>
          </a:p>
        </p:txBody>
      </p:sp>
      <p:sp>
        <p:nvSpPr>
          <p:cNvPr id="6" name="Text Placeholder 5">
            <a:extLst>
              <a:ext uri="{FF2B5EF4-FFF2-40B4-BE49-F238E27FC236}">
                <a16:creationId xmlns:a16="http://schemas.microsoft.com/office/drawing/2014/main" id="{CDFB47DD-F332-8E6F-1874-457AA173F7E0}"/>
              </a:ext>
            </a:extLst>
          </p:cNvPr>
          <p:cNvSpPr>
            <a:spLocks noGrp="1"/>
          </p:cNvSpPr>
          <p:nvPr>
            <p:ph type="body" sz="quarter" idx="22"/>
          </p:nvPr>
        </p:nvSpPr>
        <p:spPr>
          <a:xfrm>
            <a:off x="-127070" y="1217500"/>
            <a:ext cx="12192000" cy="5640500"/>
          </a:xfrm>
        </p:spPr>
        <p:txBody>
          <a:bodyPr/>
          <a:lstStyle/>
          <a:p>
            <a:endParaRPr lang="en-US" dirty="0"/>
          </a:p>
          <a:p>
            <a:pPr marL="1143000" lvl="2" indent="-228600">
              <a:buFont typeface="Arial" panose="020B0604020202020204" pitchFamily="34" charset="0"/>
              <a:buChar char="•"/>
            </a:pPr>
            <a:r>
              <a:rPr lang="en-US" dirty="0">
                <a:solidFill>
                  <a:schemeClr val="bg1"/>
                </a:solidFill>
              </a:rPr>
              <a:t>This section lists the Project 2 presentation guidelines. presentation (7 minutes for the presentation followed by a 3-minute question-and-answer session) that covers the following points.</a:t>
            </a:r>
          </a:p>
          <a:p>
            <a:pPr marL="1143000" lvl="2" indent="-228600">
              <a:buFont typeface="Arial" panose="020B0604020202020204" pitchFamily="34" charset="0"/>
              <a:buChar char="•"/>
            </a:pPr>
            <a:r>
              <a:rPr lang="en-US" dirty="0">
                <a:solidFill>
                  <a:schemeClr val="bg1"/>
                </a:solidFill>
              </a:rPr>
              <a:t>An executive summary or overview of the project and project goals:</a:t>
            </a:r>
          </a:p>
          <a:p>
            <a:pPr marL="1600200" lvl="3" indent="-228600">
              <a:buFont typeface="Arial" panose="020B0604020202020204" pitchFamily="34" charset="0"/>
              <a:buChar char="•"/>
            </a:pPr>
            <a:r>
              <a:rPr lang="en-US" dirty="0">
                <a:solidFill>
                  <a:schemeClr val="bg1"/>
                </a:solidFill>
              </a:rPr>
              <a:t>Explain how the project relates to the industry you selected.</a:t>
            </a:r>
          </a:p>
          <a:p>
            <a:pPr marL="1143000" lvl="2" indent="-228600">
              <a:buFont typeface="Arial" panose="020B0604020202020204" pitchFamily="34" charset="0"/>
              <a:buChar char="•"/>
            </a:pPr>
            <a:r>
              <a:rPr lang="en-US" dirty="0">
                <a:solidFill>
                  <a:schemeClr val="bg1"/>
                </a:solidFill>
              </a:rPr>
              <a:t>An overview of the data collection, cleanup, and exploration processes:</a:t>
            </a:r>
          </a:p>
          <a:p>
            <a:pPr marL="1600200" lvl="3" indent="-228600">
              <a:buFont typeface="Arial" panose="020B0604020202020204" pitchFamily="34" charset="0"/>
              <a:buChar char="•"/>
            </a:pPr>
            <a:r>
              <a:rPr lang="en-US" dirty="0">
                <a:solidFill>
                  <a:schemeClr val="bg1"/>
                </a:solidFill>
              </a:rPr>
              <a:t>Describe the source of your data and why you chose it for your project.</a:t>
            </a:r>
          </a:p>
          <a:p>
            <a:pPr marL="1600200" lvl="3" indent="-228600">
              <a:buFont typeface="Arial" panose="020B0604020202020204" pitchFamily="34" charset="0"/>
              <a:buChar char="•"/>
            </a:pPr>
            <a:r>
              <a:rPr lang="en-US" dirty="0">
                <a:solidFill>
                  <a:schemeClr val="bg1"/>
                </a:solidFill>
              </a:rPr>
              <a:t>Describe the collection, exploration, and cleanup process.</a:t>
            </a:r>
          </a:p>
          <a:p>
            <a:pPr marL="1143000" lvl="2" indent="-228600">
              <a:buFont typeface="Arial" panose="020B0604020202020204" pitchFamily="34" charset="0"/>
              <a:buChar char="•"/>
            </a:pPr>
            <a:r>
              <a:rPr lang="en-US" dirty="0">
                <a:solidFill>
                  <a:schemeClr val="bg1"/>
                </a:solidFill>
              </a:rPr>
              <a:t>The approach that your group took to achieve the project goals:</a:t>
            </a:r>
          </a:p>
          <a:p>
            <a:pPr marL="1600200" lvl="3" indent="-228600">
              <a:buFont typeface="Arial" panose="020B0604020202020204" pitchFamily="34" charset="0"/>
              <a:buChar char="•"/>
            </a:pPr>
            <a:r>
              <a:rPr lang="en-US" dirty="0">
                <a:solidFill>
                  <a:schemeClr val="bg1"/>
                </a:solidFill>
              </a:rPr>
              <a:t>Include any relevant code or demonstrations of the application or analysis.</a:t>
            </a:r>
          </a:p>
          <a:p>
            <a:pPr marL="1600200" lvl="3" indent="-228600">
              <a:buFont typeface="Arial" panose="020B0604020202020204" pitchFamily="34" charset="0"/>
              <a:buChar char="•"/>
            </a:pPr>
            <a:r>
              <a:rPr lang="en-US" dirty="0">
                <a:solidFill>
                  <a:schemeClr val="bg1"/>
                </a:solidFill>
              </a:rPr>
              <a:t>Discuss any unanticipated insights or problems that arose and how you resolved them.</a:t>
            </a:r>
          </a:p>
          <a:p>
            <a:pPr marL="1143000" lvl="2" indent="-228600">
              <a:buFont typeface="Arial" panose="020B0604020202020204" pitchFamily="34" charset="0"/>
              <a:buChar char="•"/>
            </a:pPr>
            <a:r>
              <a:rPr lang="en-US" dirty="0">
                <a:solidFill>
                  <a:schemeClr val="bg1"/>
                </a:solidFill>
              </a:rPr>
              <a:t>The results/conclusions of the application or analysis:</a:t>
            </a:r>
          </a:p>
          <a:p>
            <a:pPr marL="1600200" lvl="3" indent="-228600">
              <a:buFont typeface="Arial" panose="020B0604020202020204" pitchFamily="34" charset="0"/>
              <a:buChar char="•"/>
            </a:pPr>
            <a:r>
              <a:rPr lang="en-US" dirty="0">
                <a:solidFill>
                  <a:schemeClr val="bg1"/>
                </a:solidFill>
              </a:rPr>
              <a:t>Include relevant images or examples to support your work.</a:t>
            </a:r>
          </a:p>
          <a:p>
            <a:pPr marL="1600200" lvl="3" indent="-228600">
              <a:buFont typeface="Arial" panose="020B0604020202020204" pitchFamily="34" charset="0"/>
              <a:buChar char="•"/>
            </a:pPr>
            <a:r>
              <a:rPr lang="en-US" dirty="0">
                <a:solidFill>
                  <a:schemeClr val="bg1"/>
                </a:solidFill>
              </a:rPr>
              <a:t>If the project goal was not achieved, discuss the issues and how you attempted to resolve them.</a:t>
            </a:r>
          </a:p>
          <a:p>
            <a:pPr marL="1143000" lvl="2" indent="-228600">
              <a:buFont typeface="Arial" panose="020B0604020202020204" pitchFamily="34" charset="0"/>
              <a:buChar char="•"/>
            </a:pPr>
            <a:r>
              <a:rPr lang="en-US" dirty="0">
                <a:solidFill>
                  <a:schemeClr val="bg1"/>
                </a:solidFill>
              </a:rPr>
              <a:t>Next steps:</a:t>
            </a:r>
          </a:p>
          <a:p>
            <a:pPr marL="1600200" lvl="3" indent="-228600">
              <a:buFont typeface="Arial" panose="020B0604020202020204" pitchFamily="34" charset="0"/>
              <a:buChar char="•"/>
            </a:pPr>
            <a:r>
              <a:rPr lang="en-US" dirty="0">
                <a:solidFill>
                  <a:schemeClr val="bg1"/>
                </a:solidFill>
              </a:rPr>
              <a:t>Briefly discuss potential next steps for the project.</a:t>
            </a:r>
          </a:p>
          <a:p>
            <a:pPr marL="285750" indent="-285750" algn="l">
              <a:buFont typeface="Arial" panose="020B0604020202020204" pitchFamily="34" charset="0"/>
              <a:buChar char="•"/>
            </a:pPr>
            <a:endParaRPr lang="en-US" dirty="0"/>
          </a:p>
        </p:txBody>
      </p:sp>
      <p:sp>
        <p:nvSpPr>
          <p:cNvPr id="2" name="Footer Placeholder 9">
            <a:extLst>
              <a:ext uri="{FF2B5EF4-FFF2-40B4-BE49-F238E27FC236}">
                <a16:creationId xmlns:a16="http://schemas.microsoft.com/office/drawing/2014/main" id="{0895ADC7-6292-B2ED-1AB5-F98D2AA2564F}"/>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2</a:t>
            </a:fld>
            <a:endParaRPr lang="en-US" dirty="0"/>
          </a:p>
        </p:txBody>
      </p:sp>
      <p:sp>
        <p:nvSpPr>
          <p:cNvPr id="5" name="Date Placeholder 34">
            <a:extLst>
              <a:ext uri="{FF2B5EF4-FFF2-40B4-BE49-F238E27FC236}">
                <a16:creationId xmlns:a16="http://schemas.microsoft.com/office/drawing/2014/main" id="{A686189F-1F91-371E-939D-8780C37BC72D}"/>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134140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709B606-1E9F-5278-5FAA-1E14DB8E4856}"/>
              </a:ext>
            </a:extLst>
          </p:cNvPr>
          <p:cNvSpPr>
            <a:spLocks noGrp="1"/>
          </p:cNvSpPr>
          <p:nvPr>
            <p:ph type="title"/>
          </p:nvPr>
        </p:nvSpPr>
        <p:spPr/>
        <p:txBody>
          <a:bodyPr/>
          <a:lstStyle/>
          <a:p>
            <a:r>
              <a:rPr lang="en-US" dirty="0"/>
              <a:t>Thank you</a:t>
            </a:r>
          </a:p>
        </p:txBody>
      </p:sp>
      <p:sp>
        <p:nvSpPr>
          <p:cNvPr id="19" name="Text Placeholder 18">
            <a:extLst>
              <a:ext uri="{FF2B5EF4-FFF2-40B4-BE49-F238E27FC236}">
                <a16:creationId xmlns:a16="http://schemas.microsoft.com/office/drawing/2014/main" id="{331A504B-F01C-5687-A4DF-E456926ECCF0}"/>
              </a:ext>
            </a:extLst>
          </p:cNvPr>
          <p:cNvSpPr>
            <a:spLocks noGrp="1"/>
          </p:cNvSpPr>
          <p:nvPr>
            <p:ph type="body" sz="quarter" idx="12"/>
          </p:nvPr>
        </p:nvSpPr>
        <p:spPr>
          <a:xfrm>
            <a:off x="1026852" y="3531676"/>
            <a:ext cx="4445033" cy="1756576"/>
          </a:xfrm>
        </p:spPr>
        <p:txBody>
          <a:bodyPr>
            <a:noAutofit/>
          </a:bodyPr>
          <a:lstStyle/>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The Bipolar/Lithium Bomb Team</a:t>
            </a:r>
          </a:p>
          <a:p>
            <a:pPr marL="0" marR="0">
              <a:lnSpc>
                <a:spcPct val="107000"/>
              </a:lnSpc>
              <a:spcBef>
                <a:spcPts val="0"/>
              </a:spcBef>
              <a:spcAft>
                <a:spcPts val="0"/>
              </a:spcAft>
            </a:pPr>
            <a:endParaRPr lang="en-US" sz="24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 a.k.a. Ryan Busman, Elaine Kwan, Deb Peters, Nick Watkins</a:t>
            </a:r>
          </a:p>
        </p:txBody>
      </p:sp>
    </p:spTree>
    <p:extLst>
      <p:ext uri="{BB962C8B-B14F-4D97-AF65-F5344CB8AC3E}">
        <p14:creationId xmlns:p14="http://schemas.microsoft.com/office/powerpoint/2010/main" val="158818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80377" cy="667498"/>
          </a:xfrm>
        </p:spPr>
        <p:txBody>
          <a:bodyPr/>
          <a:lstStyle/>
          <a:p>
            <a:r>
              <a:rPr lang="en-US" dirty="0"/>
              <a:t>Project Question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2726347" y="1642522"/>
            <a:ext cx="6794172" cy="792069"/>
          </a:xfrm>
        </p:spPr>
        <p:txBody>
          <a:bodyPr/>
          <a:lstStyle/>
          <a:p>
            <a:pPr algn="ctr">
              <a:lnSpc>
                <a:spcPct val="150000"/>
              </a:lnSpc>
            </a:pPr>
            <a:r>
              <a:rPr lang="en-US" dirty="0"/>
              <a:t>How do we predict who is the most likely candidate to purchase an EV?</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12" name="Picture 11">
            <a:extLst>
              <a:ext uri="{FF2B5EF4-FFF2-40B4-BE49-F238E27FC236}">
                <a16:creationId xmlns:a16="http://schemas.microsoft.com/office/drawing/2014/main" id="{33D40310-82A2-7586-257A-0290FA28C6C3}"/>
              </a:ext>
            </a:extLst>
          </p:cNvPr>
          <p:cNvPicPr>
            <a:picLocks noChangeAspect="1"/>
          </p:cNvPicPr>
          <p:nvPr/>
        </p:nvPicPr>
        <p:blipFill>
          <a:blip r:embed="rId3"/>
          <a:stretch>
            <a:fillRect/>
          </a:stretch>
        </p:blipFill>
        <p:spPr>
          <a:xfrm>
            <a:off x="4187069" y="2875520"/>
            <a:ext cx="6525491" cy="3507563"/>
          </a:xfrm>
          <a:prstGeom prst="rect">
            <a:avLst/>
          </a:prstGeom>
        </p:spPr>
      </p:pic>
      <p:sp>
        <p:nvSpPr>
          <p:cNvPr id="15" name="Footer Placeholder 9">
            <a:extLst>
              <a:ext uri="{FF2B5EF4-FFF2-40B4-BE49-F238E27FC236}">
                <a16:creationId xmlns:a16="http://schemas.microsoft.com/office/drawing/2014/main" id="{4D9B8F87-0EF4-22A9-6EDB-4A0AE80413E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6" name="Date Placeholder 34">
            <a:extLst>
              <a:ext uri="{FF2B5EF4-FFF2-40B4-BE49-F238E27FC236}">
                <a16:creationId xmlns:a16="http://schemas.microsoft.com/office/drawing/2014/main" id="{977F7EA6-C67F-650E-5427-8E00272298A6}"/>
              </a:ext>
            </a:extLst>
          </p:cNvPr>
          <p:cNvSpPr>
            <a:spLocks noGrp="1"/>
          </p:cNvSpPr>
          <p:nvPr>
            <p:ph type="dt" sz="half" idx="2"/>
          </p:nvPr>
        </p:nvSpPr>
        <p:spPr>
          <a:xfrm rot="5400000">
            <a:off x="10595991" y="5074920"/>
            <a:ext cx="2647667" cy="365125"/>
          </a:xfrm>
        </p:spPr>
        <p:txBody>
          <a:bodyPr/>
          <a:lstStyle/>
          <a:p>
            <a:r>
              <a:rPr lang="en-US" dirty="0"/>
              <a:t>March 4, 2024</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4203-440C-76E1-89D3-E66F7CF34E3A}"/>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38E743F6-89C6-18FE-0888-57D27EDCCD7B}"/>
              </a:ext>
            </a:extLst>
          </p:cNvPr>
          <p:cNvSpPr>
            <a:spLocks noGrp="1"/>
          </p:cNvSpPr>
          <p:nvPr>
            <p:ph type="title"/>
          </p:nvPr>
        </p:nvSpPr>
        <p:spPr>
          <a:xfrm>
            <a:off x="5679441" y="1259911"/>
            <a:ext cx="5839578" cy="492302"/>
          </a:xfrm>
        </p:spPr>
        <p:txBody>
          <a:bodyPr/>
          <a:lstStyle/>
          <a:p>
            <a:r>
              <a:rPr lang="en-US" dirty="0">
                <a:solidFill>
                  <a:srgbClr val="FF0000"/>
                </a:solidFill>
              </a:rPr>
              <a:t>Executive summary</a:t>
            </a:r>
          </a:p>
        </p:txBody>
      </p:sp>
      <p:sp>
        <p:nvSpPr>
          <p:cNvPr id="39" name="Text Placeholder 38">
            <a:extLst>
              <a:ext uri="{FF2B5EF4-FFF2-40B4-BE49-F238E27FC236}">
                <a16:creationId xmlns:a16="http://schemas.microsoft.com/office/drawing/2014/main" id="{33572D4D-0D78-9B78-3583-157DE73C71B1}"/>
              </a:ext>
            </a:extLst>
          </p:cNvPr>
          <p:cNvSpPr>
            <a:spLocks noGrp="1"/>
          </p:cNvSpPr>
          <p:nvPr>
            <p:ph type="body" sz="quarter" idx="14"/>
          </p:nvPr>
        </p:nvSpPr>
        <p:spPr>
          <a:xfrm>
            <a:off x="2921559" y="2248124"/>
            <a:ext cx="8597460" cy="4333192"/>
          </a:xfrm>
        </p:spPr>
        <p:txBody>
          <a:bodyPr/>
          <a:lstStyle/>
          <a:p>
            <a:pPr marL="457200" indent="-457200">
              <a:lnSpc>
                <a:spcPct val="100000"/>
              </a:lnSpc>
              <a:buFont typeface="Arial" panose="020B0604020202020204" pitchFamily="34" charset="0"/>
              <a:buChar char="•"/>
            </a:pPr>
            <a:r>
              <a:rPr lang="en-US" sz="3200" dirty="0"/>
              <a:t>Include overview and how it relates to our industry - EV</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endParaRPr lang="en-ZA" dirty="0"/>
          </a:p>
        </p:txBody>
      </p:sp>
      <p:sp>
        <p:nvSpPr>
          <p:cNvPr id="4" name="Slide Number Placeholder 3">
            <a:extLst>
              <a:ext uri="{FF2B5EF4-FFF2-40B4-BE49-F238E27FC236}">
                <a16:creationId xmlns:a16="http://schemas.microsoft.com/office/drawing/2014/main" id="{35E9234A-0984-1578-98FA-683FD89EEA4E}"/>
              </a:ext>
            </a:extLst>
          </p:cNvPr>
          <p:cNvSpPr>
            <a:spLocks noGrp="1"/>
          </p:cNvSpPr>
          <p:nvPr>
            <p:ph type="sldNum" sz="quarter" idx="4"/>
          </p:nvPr>
        </p:nvSpPr>
        <p:spPr/>
        <p:txBody>
          <a:bodyPr/>
          <a:lstStyle/>
          <a:p>
            <a:fld id="{8D1FC6F8-0BCD-47E9-9C64-690771D9C143}" type="slidenum">
              <a:rPr lang="en-US" smtClean="0"/>
              <a:pPr/>
              <a:t>4</a:t>
            </a:fld>
            <a:endParaRPr lang="en-US" dirty="0"/>
          </a:p>
        </p:txBody>
      </p:sp>
      <p:pic>
        <p:nvPicPr>
          <p:cNvPr id="2" name="Picture 1">
            <a:extLst>
              <a:ext uri="{FF2B5EF4-FFF2-40B4-BE49-F238E27FC236}">
                <a16:creationId xmlns:a16="http://schemas.microsoft.com/office/drawing/2014/main" id="{01981DAF-29E2-9A53-72E9-041E3DA6EAB4}"/>
              </a:ext>
            </a:extLst>
          </p:cNvPr>
          <p:cNvPicPr>
            <a:picLocks noChangeAspect="1"/>
          </p:cNvPicPr>
          <p:nvPr/>
        </p:nvPicPr>
        <p:blipFill>
          <a:blip r:embed="rId3"/>
          <a:stretch>
            <a:fillRect/>
          </a:stretch>
        </p:blipFill>
        <p:spPr>
          <a:xfrm>
            <a:off x="11693042" y="556348"/>
            <a:ext cx="371888" cy="6376969"/>
          </a:xfrm>
          <a:prstGeom prst="rect">
            <a:avLst/>
          </a:prstGeom>
        </p:spPr>
      </p:pic>
    </p:spTree>
    <p:extLst>
      <p:ext uri="{BB962C8B-B14F-4D97-AF65-F5344CB8AC3E}">
        <p14:creationId xmlns:p14="http://schemas.microsoft.com/office/powerpoint/2010/main" val="325205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620D-BB4A-4C60-2C28-EE26DE69C1A1}"/>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9815AC03-C5BF-879F-CAB1-5FCC52879C86}"/>
              </a:ext>
            </a:extLst>
          </p:cNvPr>
          <p:cNvSpPr>
            <a:spLocks noGrp="1"/>
          </p:cNvSpPr>
          <p:nvPr>
            <p:ph type="title"/>
          </p:nvPr>
        </p:nvSpPr>
        <p:spPr>
          <a:xfrm>
            <a:off x="1466915" y="1648511"/>
            <a:ext cx="6779076" cy="910415"/>
          </a:xfrm>
        </p:spPr>
        <p:txBody>
          <a:bodyPr/>
          <a:lstStyle/>
          <a:p>
            <a:r>
              <a:rPr lang="en-US" sz="2800" b="1" dirty="0">
                <a:solidFill>
                  <a:srgbClr val="FF0000"/>
                </a:solidFill>
                <a:latin typeface="Roboto"/>
                <a:ea typeface="Roboto"/>
                <a:cs typeface="Roboto"/>
                <a:sym typeface="Roboto"/>
              </a:rPr>
              <a:t>data source, cleanup and exploration process</a:t>
            </a:r>
            <a:endParaRPr lang="en-US" dirty="0">
              <a:solidFill>
                <a:srgbClr val="FF0000"/>
              </a:solidFill>
            </a:endParaRPr>
          </a:p>
        </p:txBody>
      </p:sp>
      <p:sp>
        <p:nvSpPr>
          <p:cNvPr id="6" name="Text Placeholder 5">
            <a:extLst>
              <a:ext uri="{FF2B5EF4-FFF2-40B4-BE49-F238E27FC236}">
                <a16:creationId xmlns:a16="http://schemas.microsoft.com/office/drawing/2014/main" id="{D8750BC1-B7BD-597E-F72E-E05C19BEBC80}"/>
              </a:ext>
            </a:extLst>
          </p:cNvPr>
          <p:cNvSpPr>
            <a:spLocks noGrp="1"/>
          </p:cNvSpPr>
          <p:nvPr>
            <p:ph type="body" sz="quarter" idx="22"/>
          </p:nvPr>
        </p:nvSpPr>
        <p:spPr>
          <a:xfrm>
            <a:off x="1466915" y="2802150"/>
            <a:ext cx="9258169" cy="3779166"/>
          </a:xfrm>
        </p:spPr>
        <p:txBody>
          <a:bodyPr/>
          <a:lstStyle/>
          <a:p>
            <a:pPr marL="285750" indent="-285750" algn="l">
              <a:lnSpc>
                <a:spcPct val="10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Data source chosen was </a:t>
            </a:r>
            <a:r>
              <a:rPr lang="en-US" sz="2000" dirty="0"/>
              <a:t>2022 Pew Research Center’s American Trends Panel (Wave 108 May 2022)</a:t>
            </a: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0000"/>
              </a:lnSpc>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Data cleanup and exploration was conducted in </a:t>
            </a:r>
            <a:r>
              <a:rPr lang="en-US" sz="2000" dirty="0" err="1">
                <a:latin typeface="Roboto" panose="02000000000000000000" pitchFamily="2" charset="0"/>
                <a:ea typeface="Roboto" panose="02000000000000000000" pitchFamily="2" charset="0"/>
                <a:cs typeface="Roboto" panose="02000000000000000000" pitchFamily="2" charset="0"/>
              </a:rPr>
              <a:t>greate</a:t>
            </a:r>
            <a:r>
              <a:rPr lang="en-US" sz="2000" dirty="0">
                <a:latin typeface="Roboto" panose="02000000000000000000" pitchFamily="2" charset="0"/>
                <a:ea typeface="Roboto" panose="02000000000000000000" pitchFamily="2" charset="0"/>
                <a:cs typeface="Roboto" panose="02000000000000000000" pitchFamily="2" charset="0"/>
              </a:rPr>
              <a:t> detail. As part of Data Implementation, we perform EDA to guide feature evaluation, importance, and target selection. We then used these to inform our model selection and evaluation.</a:t>
            </a:r>
          </a:p>
          <a:p>
            <a:pPr marL="285750" indent="-285750" algn="l">
              <a:buFont typeface="Arial" panose="020B0604020202020204" pitchFamily="34" charset="0"/>
              <a:buChar char="•"/>
            </a:pPr>
            <a:r>
              <a:rPr lang="en-US" sz="2000" dirty="0">
                <a:solidFill>
                  <a:srgbClr val="FF0000"/>
                </a:solidFill>
                <a:latin typeface="Roboto" panose="02000000000000000000" pitchFamily="2" charset="0"/>
                <a:ea typeface="Roboto" panose="02000000000000000000" pitchFamily="2" charset="0"/>
                <a:cs typeface="Roboto" panose="02000000000000000000" pitchFamily="2" charset="0"/>
              </a:rPr>
              <a:t>Data was graphed and analyzed utilizing a variety of methods, including . . . </a:t>
            </a:r>
          </a:p>
          <a:p>
            <a:pPr marL="285750" indent="-285750" algn="l">
              <a:buFont typeface="Arial" panose="020B0604020202020204" pitchFamily="34" charset="0"/>
              <a:buChar char="•"/>
            </a:pPr>
            <a:endParaRPr lang="en-US" dirty="0"/>
          </a:p>
        </p:txBody>
      </p:sp>
      <p:sp>
        <p:nvSpPr>
          <p:cNvPr id="2" name="Footer Placeholder 9">
            <a:extLst>
              <a:ext uri="{FF2B5EF4-FFF2-40B4-BE49-F238E27FC236}">
                <a16:creationId xmlns:a16="http://schemas.microsoft.com/office/drawing/2014/main" id="{94B21ACA-B3F3-0F5A-BC01-71CA35121A5D}"/>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8741F827-0FA0-B7B2-8578-D6E5C781967A}"/>
              </a:ext>
            </a:extLst>
          </p:cNvPr>
          <p:cNvSpPr>
            <a:spLocks noGrp="1"/>
          </p:cNvSpPr>
          <p:nvPr>
            <p:ph type="sldNum" sz="quarter" idx="4"/>
          </p:nvPr>
        </p:nvSpPr>
        <p:spPr/>
        <p:txBody>
          <a:bodyPr/>
          <a:lstStyle/>
          <a:p>
            <a:fld id="{8D1FC6F8-0BCD-47E9-9C64-690771D9C143}" type="slidenum">
              <a:rPr lang="en-US" smtClean="0"/>
              <a:pPr/>
              <a:t>5</a:t>
            </a:fld>
            <a:endParaRPr lang="en-US" dirty="0"/>
          </a:p>
        </p:txBody>
      </p:sp>
      <p:sp>
        <p:nvSpPr>
          <p:cNvPr id="5" name="Date Placeholder 34">
            <a:extLst>
              <a:ext uri="{FF2B5EF4-FFF2-40B4-BE49-F238E27FC236}">
                <a16:creationId xmlns:a16="http://schemas.microsoft.com/office/drawing/2014/main" id="{0CB78FD9-2F81-6D97-14EE-F20BF6F26C34}"/>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274593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39732" y="1175101"/>
            <a:ext cx="5656268" cy="538038"/>
          </a:xfrm>
        </p:spPr>
        <p:txBody>
          <a:bodyPr/>
          <a:lstStyle/>
          <a:p>
            <a:r>
              <a:rPr lang="en-US" dirty="0">
                <a:solidFill>
                  <a:srgbClr val="FF0000"/>
                </a:solidFill>
              </a:rPr>
              <a:t>Project approach</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0" y="1992643"/>
            <a:ext cx="7677607" cy="4588673"/>
          </a:xfrm>
        </p:spPr>
        <p:txBody>
          <a:bodyPr/>
          <a:lstStyle/>
          <a:p>
            <a:pPr marL="342900" indent="-342900">
              <a:lnSpc>
                <a:spcPct val="100000"/>
              </a:lnSpc>
              <a:buFont typeface="Arial" panose="020B0604020202020204" pitchFamily="34" charset="0"/>
              <a:buChar char="•"/>
            </a:pPr>
            <a:r>
              <a:rPr lang="en-US" sz="2400" b="1" i="0" dirty="0">
                <a:effectLst/>
                <a:latin typeface="system-ui"/>
              </a:rPr>
              <a:t>Features and Potential Targets </a:t>
            </a:r>
            <a:r>
              <a:rPr lang="en-US" sz="2400" b="0" i="0" dirty="0">
                <a:effectLst/>
                <a:latin typeface="system-ui"/>
              </a:rPr>
              <a:t>- We took an </a:t>
            </a:r>
            <a:r>
              <a:rPr lang="en-US" sz="2400" b="0" i="0" dirty="0" err="1">
                <a:effectLst/>
                <a:latin typeface="system-ui"/>
              </a:rPr>
              <a:t>inital</a:t>
            </a:r>
            <a:r>
              <a:rPr lang="en-US" sz="2400" b="0" i="0" dirty="0">
                <a:effectLst/>
                <a:latin typeface="system-ui"/>
              </a:rPr>
              <a:t> look at the values and distributions of our features and potential targets with histogram to confirm the accuracy of the recoded response sets and if our primary target ordinal variable of interest, was normally distributed. It was.</a:t>
            </a:r>
          </a:p>
          <a:p>
            <a:pPr marL="342900" indent="-342900">
              <a:lnSpc>
                <a:spcPct val="100000"/>
              </a:lnSpc>
              <a:buFont typeface="Arial" panose="020B0604020202020204" pitchFamily="34" charset="0"/>
              <a:buChar char="•"/>
            </a:pPr>
            <a:r>
              <a:rPr lang="en-US" sz="2400" b="1" i="0" dirty="0">
                <a:effectLst/>
                <a:latin typeface="system-ui"/>
              </a:rPr>
              <a:t>Balance Among Targets </a:t>
            </a:r>
            <a:r>
              <a:rPr lang="en-US" sz="2400" b="0" i="0" dirty="0">
                <a:effectLst/>
                <a:latin typeface="system-ui"/>
              </a:rPr>
              <a:t>- We printed the frequency of the values for each target to explore balance in greater detail.</a:t>
            </a:r>
          </a:p>
          <a:p>
            <a:pPr marL="342900" indent="-342900">
              <a:lnSpc>
                <a:spcPct val="100000"/>
              </a:lnSpc>
              <a:buFont typeface="Arial" panose="020B0604020202020204" pitchFamily="34" charset="0"/>
              <a:buChar char="•"/>
            </a:pPr>
            <a:r>
              <a:rPr lang="en-US" sz="2400" b="1" dirty="0">
                <a:solidFill>
                  <a:schemeClr val="bg1"/>
                </a:solidFill>
                <a:latin typeface="system-ui"/>
                <a:ea typeface="Calibri" panose="020F0502020204030204" pitchFamily="34" charset="0"/>
                <a:cs typeface="Times New Roman" panose="02020603050405020304" pitchFamily="18" charset="0"/>
              </a:rPr>
              <a:t>Correlations</a:t>
            </a:r>
            <a:r>
              <a:rPr lang="en-US" sz="2400" dirty="0">
                <a:solidFill>
                  <a:schemeClr val="bg1"/>
                </a:solidFill>
                <a:latin typeface="system-ui"/>
                <a:ea typeface="Calibri" panose="020F0502020204030204" pitchFamily="34" charset="0"/>
                <a:cs typeface="Times New Roman" panose="02020603050405020304" pitchFamily="18" charset="0"/>
              </a:rPr>
              <a:t> - Giving</a:t>
            </a:r>
            <a:r>
              <a:rPr lang="en-US" sz="2400" b="0" i="0" dirty="0">
                <a:effectLst/>
                <a:latin typeface="system-ui"/>
              </a:rPr>
              <a:t> a better understanding of the relationships between the target variables and the features based on the strength of the relationship. Breaking them down into bar charts we could get a better sense of how features varied with their targets.</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Placeholder 6" descr="A car with a gas pump&#10;&#10;Description automatically generated with medium confidence">
            <a:extLst>
              <a:ext uri="{FF2B5EF4-FFF2-40B4-BE49-F238E27FC236}">
                <a16:creationId xmlns:a16="http://schemas.microsoft.com/office/drawing/2014/main" id="{7AC7748A-A72B-917A-32EB-FEEBC5821FA7}"/>
              </a:ext>
            </a:extLst>
          </p:cNvPr>
          <p:cNvPicPr>
            <a:picLocks noGrp="1" noChangeAspect="1"/>
          </p:cNvPicPr>
          <p:nvPr>
            <p:ph type="pic" sz="quarter" idx="13"/>
          </p:nvPr>
        </p:nvPicPr>
        <p:blipFill>
          <a:blip r:embed="rId3"/>
          <a:srcRect l="6033" r="6033"/>
          <a:stretch>
            <a:fillRect/>
          </a:stretch>
        </p:blipFill>
        <p:spPr>
          <a:xfrm>
            <a:off x="7644539" y="1433635"/>
            <a:ext cx="3525838" cy="3462337"/>
          </a:xfrm>
        </p:spPr>
      </p:pic>
    </p:spTree>
    <p:extLst>
      <p:ext uri="{BB962C8B-B14F-4D97-AF65-F5344CB8AC3E}">
        <p14:creationId xmlns:p14="http://schemas.microsoft.com/office/powerpoint/2010/main" val="2184235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p:txBody>
          <a:bodyPr/>
          <a:lstStyle/>
          <a:p>
            <a:r>
              <a:rPr lang="en-US" dirty="0">
                <a:solidFill>
                  <a:srgbClr val="FF0000"/>
                </a:solidFill>
              </a:rPr>
              <a:t>Key points from data</a:t>
            </a:r>
          </a:p>
        </p:txBody>
      </p:sp>
      <p:sp>
        <p:nvSpPr>
          <p:cNvPr id="11" name="Content Placeholder 10">
            <a:extLst>
              <a:ext uri="{FF2B5EF4-FFF2-40B4-BE49-F238E27FC236}">
                <a16:creationId xmlns:a16="http://schemas.microsoft.com/office/drawing/2014/main" id="{941DECFF-65EB-8148-43F2-C00B551943C2}"/>
              </a:ext>
            </a:extLst>
          </p:cNvPr>
          <p:cNvSpPr>
            <a:spLocks noGrp="1"/>
          </p:cNvSpPr>
          <p:nvPr>
            <p:ph sz="quarter" idx="10"/>
          </p:nvPr>
        </p:nvSpPr>
        <p:spPr>
          <a:xfrm>
            <a:off x="692949" y="1512429"/>
            <a:ext cx="7942262" cy="5068887"/>
          </a:xfrm>
        </p:spPr>
        <p:txBody>
          <a:bodyPr/>
          <a:lstStyle/>
          <a:p>
            <a:r>
              <a:rPr lang="en-US" sz="3200" b="0" i="0" dirty="0">
                <a:effectLst/>
                <a:latin typeface="Slack-Lato"/>
              </a:rPr>
              <a:t>XXX</a:t>
            </a:r>
          </a:p>
          <a:p>
            <a:r>
              <a:rPr lang="en-US" sz="3200" dirty="0">
                <a:latin typeface="Slack-Lato"/>
              </a:rPr>
              <a:t>XXX</a:t>
            </a:r>
          </a:p>
          <a:p>
            <a:r>
              <a:rPr lang="en-US" sz="3200" dirty="0">
                <a:latin typeface="Slack-Lato"/>
              </a:rPr>
              <a:t>XXX</a:t>
            </a:r>
            <a:endParaRPr lang="en-US" sz="3200" dirty="0"/>
          </a:p>
        </p:txBody>
      </p:sp>
      <p:sp>
        <p:nvSpPr>
          <p:cNvPr id="2" name="Footer Placeholder 9">
            <a:extLst>
              <a:ext uri="{FF2B5EF4-FFF2-40B4-BE49-F238E27FC236}">
                <a16:creationId xmlns:a16="http://schemas.microsoft.com/office/drawing/2014/main" id="{992BE41F-6557-9DA0-468C-F6037B44DAB5}"/>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7</a:t>
            </a:fld>
            <a:endParaRPr lang="en-US" dirty="0"/>
          </a:p>
        </p:txBody>
      </p:sp>
      <p:sp>
        <p:nvSpPr>
          <p:cNvPr id="5" name="Date Placeholder 34">
            <a:extLst>
              <a:ext uri="{FF2B5EF4-FFF2-40B4-BE49-F238E27FC236}">
                <a16:creationId xmlns:a16="http://schemas.microsoft.com/office/drawing/2014/main" id="{5A1D4463-9226-33E0-FEAD-E38A8FC60EBE}"/>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302883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A1C4-05BC-CFCE-B459-26E4E9E954E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66FAD53F-0518-5CAE-2CBF-E95F83E0FCE2}"/>
              </a:ext>
            </a:extLst>
          </p:cNvPr>
          <p:cNvSpPr>
            <a:spLocks noGrp="1"/>
          </p:cNvSpPr>
          <p:nvPr>
            <p:ph type="title"/>
          </p:nvPr>
        </p:nvSpPr>
        <p:spPr>
          <a:xfrm>
            <a:off x="2929146" y="1251253"/>
            <a:ext cx="5718466" cy="678971"/>
          </a:xfrm>
        </p:spPr>
        <p:txBody>
          <a:bodyPr/>
          <a:lstStyle/>
          <a:p>
            <a:r>
              <a:rPr lang="en-US" dirty="0">
                <a:solidFill>
                  <a:srgbClr val="FF0000"/>
                </a:solidFill>
              </a:rPr>
              <a:t>results</a:t>
            </a:r>
          </a:p>
        </p:txBody>
      </p:sp>
      <p:sp>
        <p:nvSpPr>
          <p:cNvPr id="4" name="Slide Number Placeholder 3">
            <a:extLst>
              <a:ext uri="{FF2B5EF4-FFF2-40B4-BE49-F238E27FC236}">
                <a16:creationId xmlns:a16="http://schemas.microsoft.com/office/drawing/2014/main" id="{68F0F3E5-BB7D-CC60-EC41-82FE97E003B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2" name="Footer Placeholder 9">
            <a:extLst>
              <a:ext uri="{FF2B5EF4-FFF2-40B4-BE49-F238E27FC236}">
                <a16:creationId xmlns:a16="http://schemas.microsoft.com/office/drawing/2014/main" id="{6098AB0F-0250-4BB8-A257-42ADB04EB5A5}"/>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5530FABC-70CE-BF2F-1474-66249BDEF02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99B77B41-ECE9-1E54-B6D5-69F513B533B3}"/>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412996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D9E1-82E3-A1A7-929B-BEDC4B0151D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27A8C0B-18F8-6444-D6C9-1EFE0B073862}"/>
              </a:ext>
            </a:extLst>
          </p:cNvPr>
          <p:cNvSpPr>
            <a:spLocks noGrp="1"/>
          </p:cNvSpPr>
          <p:nvPr>
            <p:ph type="title"/>
          </p:nvPr>
        </p:nvSpPr>
        <p:spPr>
          <a:xfrm>
            <a:off x="9552" y="1586933"/>
            <a:ext cx="5718466" cy="678971"/>
          </a:xfrm>
        </p:spPr>
        <p:txBody>
          <a:bodyPr/>
          <a:lstStyle/>
          <a:p>
            <a:r>
              <a:rPr lang="en-US" dirty="0">
                <a:solidFill>
                  <a:srgbClr val="FF0000"/>
                </a:solidFill>
              </a:rPr>
              <a:t>Initial heat map</a:t>
            </a:r>
          </a:p>
        </p:txBody>
      </p:sp>
      <p:sp>
        <p:nvSpPr>
          <p:cNvPr id="4" name="Slide Number Placeholder 3">
            <a:extLst>
              <a:ext uri="{FF2B5EF4-FFF2-40B4-BE49-F238E27FC236}">
                <a16:creationId xmlns:a16="http://schemas.microsoft.com/office/drawing/2014/main" id="{E27CEAB9-8216-CB64-EC8A-C48EDC57CDC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Footer Placeholder 9">
            <a:extLst>
              <a:ext uri="{FF2B5EF4-FFF2-40B4-BE49-F238E27FC236}">
                <a16:creationId xmlns:a16="http://schemas.microsoft.com/office/drawing/2014/main" id="{DE0B4D2C-1CFF-D47A-09F4-765873AFCD04}"/>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97E8CE20-5E80-B1DD-CC96-26A0588D95DE}"/>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6">
            <a:extLst>
              <a:ext uri="{FF2B5EF4-FFF2-40B4-BE49-F238E27FC236}">
                <a16:creationId xmlns:a16="http://schemas.microsoft.com/office/drawing/2014/main" id="{BECE1E9E-9774-37B3-0C50-0CB58F9E2AA4}"/>
              </a:ext>
            </a:extLst>
          </p:cNvPr>
          <p:cNvPicPr>
            <a:picLocks noChangeAspect="1"/>
          </p:cNvPicPr>
          <p:nvPr/>
        </p:nvPicPr>
        <p:blipFill>
          <a:blip r:embed="rId2"/>
          <a:stretch>
            <a:fillRect/>
          </a:stretch>
        </p:blipFill>
        <p:spPr>
          <a:xfrm>
            <a:off x="981193" y="2084889"/>
            <a:ext cx="3734561" cy="3917139"/>
          </a:xfrm>
          <a:prstGeom prst="rect">
            <a:avLst/>
          </a:prstGeom>
        </p:spPr>
      </p:pic>
      <p:sp>
        <p:nvSpPr>
          <p:cNvPr id="8" name="Title 48">
            <a:extLst>
              <a:ext uri="{FF2B5EF4-FFF2-40B4-BE49-F238E27FC236}">
                <a16:creationId xmlns:a16="http://schemas.microsoft.com/office/drawing/2014/main" id="{7B27FB6F-E55D-ABBD-4E61-BA1D7678E5A8}"/>
              </a:ext>
            </a:extLst>
          </p:cNvPr>
          <p:cNvSpPr txBox="1">
            <a:spLocks/>
          </p:cNvSpPr>
          <p:nvPr/>
        </p:nvSpPr>
        <p:spPr>
          <a:xfrm>
            <a:off x="5105614" y="1586932"/>
            <a:ext cx="5718466" cy="678971"/>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solidFill>
                  <a:srgbClr val="FF0000"/>
                </a:solidFill>
              </a:rPr>
              <a:t>Revised heat map</a:t>
            </a:r>
          </a:p>
        </p:txBody>
      </p:sp>
      <p:pic>
        <p:nvPicPr>
          <p:cNvPr id="9" name="Picture 8">
            <a:extLst>
              <a:ext uri="{FF2B5EF4-FFF2-40B4-BE49-F238E27FC236}">
                <a16:creationId xmlns:a16="http://schemas.microsoft.com/office/drawing/2014/main" id="{4CAD562D-A639-3F5F-3320-F8C83559025B}"/>
              </a:ext>
            </a:extLst>
          </p:cNvPr>
          <p:cNvPicPr>
            <a:picLocks noChangeAspect="1"/>
          </p:cNvPicPr>
          <p:nvPr/>
        </p:nvPicPr>
        <p:blipFill>
          <a:blip r:embed="rId3"/>
          <a:stretch>
            <a:fillRect/>
          </a:stretch>
        </p:blipFill>
        <p:spPr>
          <a:xfrm>
            <a:off x="6096000" y="2084889"/>
            <a:ext cx="3636427" cy="3903692"/>
          </a:xfrm>
          <a:prstGeom prst="rect">
            <a:avLst/>
          </a:prstGeom>
        </p:spPr>
      </p:pic>
      <p:sp>
        <p:nvSpPr>
          <p:cNvPr id="10" name="TextBox 9">
            <a:extLst>
              <a:ext uri="{FF2B5EF4-FFF2-40B4-BE49-F238E27FC236}">
                <a16:creationId xmlns:a16="http://schemas.microsoft.com/office/drawing/2014/main" id="{1904D6DA-11AC-5587-9928-9AAB16E14258}"/>
              </a:ext>
            </a:extLst>
          </p:cNvPr>
          <p:cNvSpPr txBox="1"/>
          <p:nvPr/>
        </p:nvSpPr>
        <p:spPr>
          <a:xfrm>
            <a:off x="981193" y="6221506"/>
            <a:ext cx="8879983" cy="369332"/>
          </a:xfrm>
          <a:prstGeom prst="rect">
            <a:avLst/>
          </a:prstGeom>
          <a:noFill/>
        </p:spPr>
        <p:txBody>
          <a:bodyPr wrap="square" rtlCol="0">
            <a:spAutoFit/>
          </a:bodyPr>
          <a:lstStyle/>
          <a:p>
            <a:pPr algn="ctr"/>
            <a:r>
              <a:rPr lang="en-U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Revised heat map is filtering for absolute correlation coefficients greater than r=0.5 </a:t>
            </a:r>
            <a:endParaRPr lang="en-US" dirty="0">
              <a:solidFill>
                <a:schemeClr val="bg1"/>
              </a:solidFill>
            </a:endParaRPr>
          </a:p>
        </p:txBody>
      </p:sp>
    </p:spTree>
    <p:extLst>
      <p:ext uri="{BB962C8B-B14F-4D97-AF65-F5344CB8AC3E}">
        <p14:creationId xmlns:p14="http://schemas.microsoft.com/office/powerpoint/2010/main" val="26367441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documentManagement/types"/>
    <ds:schemaRef ds:uri="http://schemas.microsoft.com/sharepoint/v3"/>
    <ds:schemaRef ds:uri="http://schemas.openxmlformats.org/package/2006/metadata/core-properties"/>
    <ds:schemaRef ds:uri="http://www.w3.org/XML/1998/namespace"/>
    <ds:schemaRef ds:uri="71af3243-3dd4-4a8d-8c0d-dd76da1f02a5"/>
    <ds:schemaRef ds:uri="http://schemas.microsoft.com/office/2006/metadata/properties"/>
    <ds:schemaRef ds:uri="http://schemas.microsoft.com/office/infopath/2007/PartnerControls"/>
    <ds:schemaRef ds:uri="230e9df3-be65-4c73-a93b-d1236ebd677e"/>
    <ds:schemaRef ds:uri="16c05727-aa75-4e4a-9b5f-8a80a1165891"/>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28131</TotalTime>
  <Words>1328</Words>
  <Application>Microsoft Office PowerPoint</Application>
  <PresentationFormat>Widescreen</PresentationFormat>
  <Paragraphs>165</Paragraphs>
  <Slides>20</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Calibri</vt:lpstr>
      <vt:lpstr>Century Gothic Bold</vt:lpstr>
      <vt:lpstr>Consolas</vt:lpstr>
      <vt:lpstr>Courier New</vt:lpstr>
      <vt:lpstr>Daytona Pro Light</vt:lpstr>
      <vt:lpstr>Helvetica</vt:lpstr>
      <vt:lpstr>Roboto</vt:lpstr>
      <vt:lpstr>Slack-Lato</vt:lpstr>
      <vt:lpstr>system-ui</vt:lpstr>
      <vt:lpstr>Office Theme</vt:lpstr>
      <vt:lpstr>Predictors and Classification of Consumer Decisions and Attitudes Toward Electric Vehicles</vt:lpstr>
      <vt:lpstr>Notes for presentation</vt:lpstr>
      <vt:lpstr>Project Question</vt:lpstr>
      <vt:lpstr>Executive summary</vt:lpstr>
      <vt:lpstr>data source, cleanup and exploration process</vt:lpstr>
      <vt:lpstr>Project approach</vt:lpstr>
      <vt:lpstr>Key points from data</vt:lpstr>
      <vt:lpstr>results</vt:lpstr>
      <vt:lpstr>Initial heat map</vt:lpstr>
      <vt:lpstr>How likely is someone to purchase an ev  in the future</vt:lpstr>
      <vt:lpstr>Does someone favor phasing out production of gas car/trucks by 2035</vt:lpstr>
      <vt:lpstr>Those who oppose providing incentives are not likely to buy an EV </vt:lpstr>
      <vt:lpstr>Should priority be given to alternative energy sources or traditional fossil fuel exploration</vt:lpstr>
      <vt:lpstr>Should priority be given to alternative energy sources or traditional fossil fuel exploration</vt:lpstr>
      <vt:lpstr>Should priority be given to alternative energy sources or traditional fossil fuel exploration</vt:lpstr>
      <vt:lpstr>MODEL AND Attributes </vt:lpstr>
      <vt:lpstr>TBD</vt:lpstr>
      <vt:lpstr>Summary of Findings from the data</vt:lpstr>
      <vt:lpstr>Future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Performance and Consumer Experiences</dc:title>
  <dc:creator>Chad Dewald</dc:creator>
  <cp:lastModifiedBy>Chad Dewald</cp:lastModifiedBy>
  <cp:revision>10</cp:revision>
  <cp:lastPrinted>2024-01-10T18:56:49Z</cp:lastPrinted>
  <dcterms:created xsi:type="dcterms:W3CDTF">2024-01-04T23:50:35Z</dcterms:created>
  <dcterms:modified xsi:type="dcterms:W3CDTF">2024-03-04T16:40:07Z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